
<file path=[Content_Types].xml><?xml version="1.0" encoding="utf-8"?>
<Types xmlns="http://schemas.openxmlformats.org/package/2006/content-types">
  <Default Extension="png" ContentType="image/png"/>
  <Default Extension="webp" ContentType="image/webp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79" r:id="rId2"/>
    <p:sldId id="350" r:id="rId3"/>
    <p:sldId id="381" r:id="rId4"/>
    <p:sldId id="367" r:id="rId5"/>
    <p:sldId id="354" r:id="rId6"/>
    <p:sldId id="370" r:id="rId7"/>
    <p:sldId id="371" r:id="rId8"/>
    <p:sldId id="382" r:id="rId9"/>
    <p:sldId id="385" r:id="rId10"/>
    <p:sldId id="386" r:id="rId11"/>
    <p:sldId id="351" r:id="rId12"/>
    <p:sldId id="375" r:id="rId13"/>
    <p:sldId id="389" r:id="rId14"/>
    <p:sldId id="388" r:id="rId15"/>
    <p:sldId id="372" r:id="rId16"/>
    <p:sldId id="284" r:id="rId17"/>
    <p:sldId id="377" r:id="rId18"/>
    <p:sldId id="369" r:id="rId19"/>
    <p:sldId id="359" r:id="rId20"/>
    <p:sldId id="283" r:id="rId21"/>
    <p:sldId id="286" r:id="rId22"/>
    <p:sldId id="268" r:id="rId23"/>
    <p:sldId id="383" r:id="rId24"/>
    <p:sldId id="376" r:id="rId25"/>
    <p:sldId id="387" r:id="rId26"/>
    <p:sldId id="356" r:id="rId27"/>
    <p:sldId id="288" r:id="rId28"/>
    <p:sldId id="358" r:id="rId29"/>
    <p:sldId id="355" r:id="rId30"/>
    <p:sldId id="346" r:id="rId31"/>
    <p:sldId id="373" r:id="rId32"/>
    <p:sldId id="333" r:id="rId33"/>
    <p:sldId id="347" r:id="rId34"/>
    <p:sldId id="374" r:id="rId35"/>
    <p:sldId id="334" r:id="rId36"/>
    <p:sldId id="360" r:id="rId37"/>
    <p:sldId id="368" r:id="rId38"/>
    <p:sldId id="361" r:id="rId39"/>
    <p:sldId id="363" r:id="rId40"/>
    <p:sldId id="362" r:id="rId41"/>
    <p:sldId id="364" r:id="rId42"/>
    <p:sldId id="365" r:id="rId43"/>
    <p:sldId id="336" r:id="rId44"/>
    <p:sldId id="337" r:id="rId45"/>
    <p:sldId id="348" r:id="rId46"/>
    <p:sldId id="338" r:id="rId47"/>
    <p:sldId id="339" r:id="rId48"/>
    <p:sldId id="340" r:id="rId49"/>
    <p:sldId id="330" r:id="rId50"/>
    <p:sldId id="331" r:id="rId51"/>
    <p:sldId id="332" r:id="rId52"/>
    <p:sldId id="329" r:id="rId53"/>
    <p:sldId id="366" r:id="rId54"/>
    <p:sldId id="341" r:id="rId55"/>
    <p:sldId id="349" r:id="rId56"/>
    <p:sldId id="390" r:id="rId57"/>
  </p:sldIdLst>
  <p:sldSz cx="9144000" cy="6858000" type="overhead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3399"/>
    <a:srgbClr val="336699"/>
    <a:srgbClr val="008080"/>
    <a:srgbClr val="0099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0929"/>
  </p:normalViewPr>
  <p:slideViewPr>
    <p:cSldViewPr>
      <p:cViewPr varScale="1">
        <p:scale>
          <a:sx n="102" d="100"/>
          <a:sy n="102" d="100"/>
        </p:scale>
        <p:origin x="14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AFD824F1-4BDB-427A-9DC7-2BE27E3D666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0461E7A1-56B6-414B-B77E-0A1CAFA5E79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xmlns="" id="{3A6A11B0-FA9E-4F2E-A7DE-DE6669B7BCF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Times New Roman" panose="02020603050405020304" pitchFamily="18" charset="0"/>
              </a:defRPr>
            </a:lvl1pPr>
          </a:lstStyle>
          <a:p>
            <a:r>
              <a:rPr lang="en-US" altLang="en-US"/>
              <a:t>Machine Learning for Data Mining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xmlns="" id="{552BBF0D-D38B-40C8-95A7-D41710CA9C0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Times New Roman" panose="02020603050405020304" pitchFamily="18" charset="0"/>
              </a:defRPr>
            </a:lvl1pPr>
          </a:lstStyle>
          <a:p>
            <a:fld id="{42691D73-5E43-4317-ABCC-A426D1A22D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D3327228-2F65-4648-9BFC-02A5CCBEEB8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C5547A3D-C714-4A75-BB13-0C86E0D66C9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xmlns="" id="{300B3D2F-1FF1-48A2-83E0-59529D1166F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xmlns="" id="{F02943DC-9D24-4C90-B585-88003EC43CB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xmlns="" id="{2B65A864-DD9F-442B-8F46-2370ECED12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xmlns="" id="{1726DB6A-4E6F-42C6-9C43-B2C846D25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Times New Roman" panose="02020603050405020304" pitchFamily="18" charset="0"/>
              </a:defRPr>
            </a:lvl1pPr>
          </a:lstStyle>
          <a:p>
            <a:fld id="{4373FA7C-73AB-4192-931C-E16C88F406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345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>
            <a:extLst>
              <a:ext uri="{FF2B5EF4-FFF2-40B4-BE49-F238E27FC236}">
                <a16:creationId xmlns:a16="http://schemas.microsoft.com/office/drawing/2014/main" xmlns="" id="{7401A389-5188-4D6C-814A-F9B1AECEB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81400"/>
            <a:ext cx="472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kumimoji="0" lang="en-AU" altLang="en-US" sz="2000">
              <a:latin typeface="Times New Roman" panose="02020603050405020304" pitchFamily="18" charset="0"/>
            </a:endParaRPr>
          </a:p>
        </p:txBody>
      </p:sp>
      <p:sp>
        <p:nvSpPr>
          <p:cNvPr id="3085" name="Rectangle 13">
            <a:extLst>
              <a:ext uri="{FF2B5EF4-FFF2-40B4-BE49-F238E27FC236}">
                <a16:creationId xmlns:a16="http://schemas.microsoft.com/office/drawing/2014/main" xmlns="" id="{C373C858-4C76-4AC6-BB6A-456D5F6140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kumimoji="0" lang="en-US" altLang="en-US" sz="2400">
                <a:latin typeface="Times New Roman" panose="02020603050405020304" pitchFamily="18" charset="0"/>
              </a:rPr>
              <a:t>Geoff Holmes</a:t>
            </a:r>
          </a:p>
        </p:txBody>
      </p:sp>
      <p:sp>
        <p:nvSpPr>
          <p:cNvPr id="3089" name="Line 17">
            <a:extLst>
              <a:ext uri="{FF2B5EF4-FFF2-40B4-BE49-F238E27FC236}">
                <a16:creationId xmlns:a16="http://schemas.microsoft.com/office/drawing/2014/main" xmlns="" id="{A717C3BF-99D0-456F-8783-6261B75C3E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3090" name="Text Box 18">
            <a:extLst>
              <a:ext uri="{FF2B5EF4-FFF2-40B4-BE49-F238E27FC236}">
                <a16:creationId xmlns:a16="http://schemas.microsoft.com/office/drawing/2014/main" xmlns="" id="{7543DA4C-65D6-44B8-A699-6D419C090D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5" y="650875"/>
            <a:ext cx="329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endParaRPr kumimoji="0" lang="en-AU" altLang="en-US" sz="2400" i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9" name="Rectangle 27">
            <a:extLst>
              <a:ext uri="{FF2B5EF4-FFF2-40B4-BE49-F238E27FC236}">
                <a16:creationId xmlns:a16="http://schemas.microsoft.com/office/drawing/2014/main" xmlns="" id="{9683654C-4FB7-427C-9805-4E3862E5A9E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00" y="609600"/>
            <a:ext cx="2971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0" lang="en-US" altLang="en-US" sz="2800"/>
              <a:t>Overview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0" lang="en-US" altLang="en-US" sz="2800"/>
              <a:t>IO Zoo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0" lang="en-US" altLang="en-US" sz="2800"/>
              <a:t>Stream I/O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0" lang="en-US" altLang="en-US" sz="2800"/>
              <a:t>File I/O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0" lang="en-US" altLang="en-US" sz="2800"/>
              <a:t>Buffering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0" lang="en-US" altLang="en-US" sz="2800"/>
              <a:t>Random-Access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0" lang="en-US" altLang="en-US" sz="2800"/>
              <a:t>Text Streams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0" lang="en-US" altLang="en-US" sz="2800"/>
              <a:t>Examples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kumimoji="0" lang="en-US" altLang="en-US" sz="2800"/>
              <a:t>Serialization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kumimoji="0" lang="en-US" altLang="en-US" sz="2800"/>
          </a:p>
        </p:txBody>
      </p:sp>
      <p:sp>
        <p:nvSpPr>
          <p:cNvPr id="3101" name="Rectangle 29">
            <a:extLst>
              <a:ext uri="{FF2B5EF4-FFF2-40B4-BE49-F238E27FC236}">
                <a16:creationId xmlns:a16="http://schemas.microsoft.com/office/drawing/2014/main" xmlns="" id="{42DA39ED-E8E0-4DEE-9B63-E30A1CF77822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>
            <a:lvl1pPr algn="ctr">
              <a:lnSpc>
                <a:spcPct val="80000"/>
              </a:lnSpc>
              <a:defRPr sz="36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1B7589-B550-416A-97F6-D2D49731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F73DB42-8F5A-461B-A735-93DEF1501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14E5CA-1DDE-4016-9246-F3756E7B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AE0B41-E2C7-4BBB-AFF0-EA5587FD63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22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F78E08F-6664-45A8-87BE-744AAA92B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1800" y="609600"/>
            <a:ext cx="21336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0B1268C-07DF-4CFE-A82B-65BC9C1F0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609600"/>
            <a:ext cx="62484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EB19AB-C1DB-42EA-8199-1EBD86F8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D3BABF-76A5-4B3A-9DD4-058B2A4151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9033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3152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40767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914400"/>
            <a:ext cx="40767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0" y="66294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de-DE" altLang="en-US"/>
              <a:t>CIS 068</a:t>
            </a:r>
          </a:p>
        </p:txBody>
      </p:sp>
    </p:spTree>
    <p:extLst>
      <p:ext uri="{BB962C8B-B14F-4D97-AF65-F5344CB8AC3E}">
        <p14:creationId xmlns:p14="http://schemas.microsoft.com/office/powerpoint/2010/main" val="23385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42D229-842C-4848-9B9E-71FEAB73A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A48D91-7EFE-4966-80B8-DB06F2D52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7CFAA6-0059-4F97-AAC3-6AE492BA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B50CE0-6A61-4FC2-9E4C-101143AA49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238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8A3675-3328-4D5B-8CA3-488D8AD73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F5381FA-FB88-4BC6-B092-5957CC51D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96096D-8B9B-4010-943C-740ECF1F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F8639-05FD-4150-8C3F-582D476035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60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07E86D-FE2E-46FA-813A-719FC4FF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4B50D8-E89E-46A3-848A-17A728B6E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752600"/>
            <a:ext cx="4191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BF315E-C177-4C1B-9D18-F5AA5EDDC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4400" y="1752600"/>
            <a:ext cx="4191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A4F836-ED84-40DC-9F36-43B71F86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4EECFA-04A9-4727-A7CF-9F460B20E0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16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0DC3A6-5E6C-42DB-A83C-930810BE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5893EA-AE3A-41EB-BA11-CF0C48D2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EB5C57-FAEF-4D87-BD81-CF76D8A65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3F22DDF-5662-43AD-BEAD-BC445CB96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2FE1E6D-C46E-43E6-B9C5-0A549C9D4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CC1CCB0-A16C-4065-AA61-9604CEDB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F877B2-BA5D-4A98-9333-649EB2B7FC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540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AE887B-8185-476F-9E02-15CB076A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8B44966-395D-4E74-B0A9-43B5602D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45D0C-883A-4514-B9AD-C5D9FC823A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184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C9084A-A295-42A1-8CEA-F1192CAC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704B90-65CA-408B-84B6-1CBF9EF445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0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716968-4B23-433E-861B-16C49962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461B87-B3C5-4CB4-BE6C-06E96046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D3AADF-AFE1-4BCC-8E3C-3F50A712A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2A34C6F-80B1-44B7-8B8B-56D9904B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5C8F3A-1C94-44EA-A4D7-B210057191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349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A02297-F9DF-4B1D-8204-252A552F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4BE00B3-4735-4096-9A0D-F3F5C9AC2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33779F6-BC55-4D7C-9F88-522B2D186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445485-A6B1-4762-A92A-DE599A68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8C743B-2919-47B4-833E-527791141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349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57F1DBF1-103B-4391-904F-1A607848EF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09600"/>
            <a:ext cx="8534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33462DA6-EE36-4CA5-9981-E413B8D88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2600"/>
            <a:ext cx="8534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69667855-1213-4FA4-A739-A0E2B9072C8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kumimoji="0"/>
            </a:lvl1pPr>
          </a:lstStyle>
          <a:p>
            <a:r>
              <a:rPr lang="en-NZ" altLang="en-US"/>
              <a:t>May 2002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331424D0-2327-4218-95E9-5CCF2F28BCF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kumimoji="0"/>
            </a:lvl1pPr>
          </a:lstStyle>
          <a:p>
            <a:r>
              <a:rPr lang="en-US" altLang="en-US"/>
              <a:t>Department of Computer Science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CC4EECB9-C61D-4F8A-B074-997768EAE53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kumimoji="0"/>
            </a:lvl1pPr>
          </a:lstStyle>
          <a:p>
            <a:fld id="{335E9E03-469C-4903-AE6D-4F3C310854D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2pPr>
      <a:lvl3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3pPr>
      <a:lvl4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4pPr>
      <a:lvl5pPr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u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«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BB02DB-11D8-4CE7-99A2-FB876B728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988840"/>
            <a:ext cx="8534400" cy="1066800"/>
          </a:xfrm>
        </p:spPr>
        <p:txBody>
          <a:bodyPr/>
          <a:lstStyle/>
          <a:p>
            <a:pPr algn="ctr"/>
            <a:r>
              <a:rPr lang="en-IN" dirty="0"/>
              <a:t>IO STREAM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AF9241-066B-4303-A1F2-BA99B246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638800"/>
            <a:ext cx="8534400" cy="457200"/>
          </a:xfrm>
        </p:spPr>
        <p:txBody>
          <a:bodyPr/>
          <a:lstStyle/>
          <a:p>
            <a:pPr algn="ctr"/>
            <a:r>
              <a:rPr lang="en-IN" dirty="0"/>
              <a:t>Dr Ilayaraja 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74A04EC-8833-4E55-B547-85FBAB75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86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6A6323B-6BBD-4C89-BCD4-2129F04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DCFAC09-3EC7-484E-BFAB-63C21784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0"/>
            <a:ext cx="8534400" cy="630957"/>
          </a:xfrm>
        </p:spPr>
        <p:txBody>
          <a:bodyPr/>
          <a:lstStyle/>
          <a:p>
            <a:r>
              <a:rPr lang="en-IN" b="1" dirty="0"/>
              <a:t>Stream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392223F-3F9C-48F6-9285-FCE980480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6251" r="11413" b="8000"/>
          <a:stretch/>
        </p:blipFill>
        <p:spPr>
          <a:xfrm>
            <a:off x="438153" y="1160748"/>
            <a:ext cx="826769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70FEB-B808-47D0-BDB3-9EE6D521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86" y="260648"/>
            <a:ext cx="8534400" cy="457200"/>
          </a:xfrm>
        </p:spPr>
        <p:txBody>
          <a:bodyPr/>
          <a:lstStyle/>
          <a:p>
            <a:r>
              <a:rPr lang="en-IN" sz="3600" dirty="0"/>
              <a:t>Java IO 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FA36AC-F1A3-42EC-957E-D16E75E8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66BBA6-C386-4BBB-B6A4-C97D043B8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6751" r="12201" b="13516"/>
          <a:stretch/>
        </p:blipFill>
        <p:spPr>
          <a:xfrm>
            <a:off x="554471" y="1268760"/>
            <a:ext cx="836092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3C1A888-F55F-4F17-9C2C-CB7B8CA9E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7382933" cy="415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E6FF90-D439-4A94-BAFD-4D5D77A6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44E4AFB4-57EA-4D6F-B723-786CBC8F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48680"/>
            <a:ext cx="8534400" cy="457200"/>
          </a:xfrm>
        </p:spPr>
        <p:txBody>
          <a:bodyPr/>
          <a:lstStyle/>
          <a:p>
            <a:r>
              <a:rPr lang="en-IN" sz="3600" dirty="0"/>
              <a:t>Java IO Stream</a:t>
            </a:r>
          </a:p>
        </p:txBody>
      </p:sp>
    </p:spTree>
    <p:extLst>
      <p:ext uri="{BB962C8B-B14F-4D97-AF65-F5344CB8AC3E}">
        <p14:creationId xmlns:p14="http://schemas.microsoft.com/office/powerpoint/2010/main" val="22588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en-US"/>
              <a:t>CIS 068</a:t>
            </a:r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Streams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8305800" cy="5410200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de-DE" altLang="en-US" sz="2800" dirty="0"/>
              <a:t>Streams in JAVA are Objects, of course !</a:t>
            </a:r>
          </a:p>
          <a:p>
            <a:pPr marL="609600" indent="-609600">
              <a:lnSpc>
                <a:spcPct val="80000"/>
              </a:lnSpc>
            </a:pPr>
            <a:r>
              <a:rPr lang="de-DE" altLang="en-US" sz="2800" dirty="0" smtClean="0"/>
              <a:t>Having</a:t>
            </a:r>
            <a:endParaRPr lang="de-DE" altLang="en-US" sz="2800" dirty="0"/>
          </a:p>
          <a:p>
            <a:pPr marL="1009650" lvl="1" indent="-609600">
              <a:lnSpc>
                <a:spcPct val="80000"/>
              </a:lnSpc>
              <a:buFontTx/>
              <a:buChar char="•"/>
            </a:pPr>
            <a:r>
              <a:rPr lang="de-DE" altLang="en-US" sz="2600" dirty="0" smtClean="0"/>
              <a:t>2 </a:t>
            </a:r>
            <a:r>
              <a:rPr lang="de-DE" altLang="en-US" sz="2600" dirty="0"/>
              <a:t>types of streams (text / binary) and</a:t>
            </a:r>
          </a:p>
          <a:p>
            <a:pPr marL="1009650" lvl="1" indent="-609600">
              <a:lnSpc>
                <a:spcPct val="80000"/>
              </a:lnSpc>
              <a:buFontTx/>
              <a:buChar char="•"/>
            </a:pPr>
            <a:r>
              <a:rPr lang="de-DE" altLang="en-US" sz="2600" dirty="0"/>
              <a:t>2 directions (input / output)</a:t>
            </a:r>
          </a:p>
          <a:p>
            <a:pPr marL="609600" indent="-609600">
              <a:lnSpc>
                <a:spcPct val="80000"/>
              </a:lnSpc>
            </a:pPr>
            <a:endParaRPr lang="de-DE" altLang="en-US" sz="2800" dirty="0"/>
          </a:p>
          <a:p>
            <a:pPr marL="609600" indent="-609600">
              <a:lnSpc>
                <a:spcPct val="80000"/>
              </a:lnSpc>
            </a:pPr>
            <a:r>
              <a:rPr lang="de-DE" altLang="en-US" sz="2800" dirty="0"/>
              <a:t>results in 4 base-classes dealing with I/O:</a:t>
            </a:r>
          </a:p>
          <a:p>
            <a:pPr marL="609600" indent="-609600">
              <a:lnSpc>
                <a:spcPct val="80000"/>
              </a:lnSpc>
            </a:pPr>
            <a:endParaRPr lang="de-DE" altLang="en-US" sz="2800" dirty="0"/>
          </a:p>
          <a:p>
            <a:pPr marL="1009650" lvl="1" indent="-609600">
              <a:lnSpc>
                <a:spcPct val="80000"/>
              </a:lnSpc>
              <a:buFontTx/>
              <a:buAutoNum type="arabicPeriod"/>
            </a:pPr>
            <a:r>
              <a:rPr lang="de-DE" altLang="en-US" sz="2600" dirty="0">
                <a:solidFill>
                  <a:srgbClr val="66FF66"/>
                </a:solidFill>
              </a:rPr>
              <a:t>Reader: text-input</a:t>
            </a:r>
          </a:p>
          <a:p>
            <a:pPr marL="1009650" lvl="1" indent="-609600">
              <a:lnSpc>
                <a:spcPct val="80000"/>
              </a:lnSpc>
              <a:buFontTx/>
              <a:buAutoNum type="arabicPeriod"/>
            </a:pPr>
            <a:r>
              <a:rPr lang="de-DE" altLang="en-US" sz="2600" dirty="0">
                <a:solidFill>
                  <a:srgbClr val="66FF66"/>
                </a:solidFill>
              </a:rPr>
              <a:t>Writer: text-output</a:t>
            </a:r>
          </a:p>
          <a:p>
            <a:pPr marL="1009650" lvl="1" indent="-609600">
              <a:lnSpc>
                <a:spcPct val="80000"/>
              </a:lnSpc>
              <a:buFontTx/>
              <a:buAutoNum type="arabicPeriod"/>
            </a:pPr>
            <a:r>
              <a:rPr lang="de-DE" altLang="en-US" sz="2600" dirty="0">
                <a:solidFill>
                  <a:srgbClr val="99CCFF"/>
                </a:solidFill>
              </a:rPr>
              <a:t>InputStream: byte-input</a:t>
            </a:r>
          </a:p>
          <a:p>
            <a:pPr marL="1009650" lvl="1" indent="-609600">
              <a:lnSpc>
                <a:spcPct val="80000"/>
              </a:lnSpc>
              <a:buFontTx/>
              <a:buAutoNum type="arabicPeriod"/>
            </a:pPr>
            <a:r>
              <a:rPr lang="de-DE" altLang="en-US" sz="2600" dirty="0">
                <a:solidFill>
                  <a:srgbClr val="99CCFF"/>
                </a:solidFill>
              </a:rPr>
              <a:t>OutputStream: byte-output</a:t>
            </a:r>
          </a:p>
        </p:txBody>
      </p:sp>
    </p:spTree>
    <p:extLst>
      <p:ext uri="{BB962C8B-B14F-4D97-AF65-F5344CB8AC3E}">
        <p14:creationId xmlns:p14="http://schemas.microsoft.com/office/powerpoint/2010/main" val="39524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/>
              <a:t>Streams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90600"/>
            <a:ext cx="8305800" cy="1828800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de-DE" altLang="en-US" sz="2800" dirty="0"/>
              <a:t>JAVA distinguishes between  2 types of streams</a:t>
            </a:r>
            <a:r>
              <a:rPr lang="de-DE" altLang="en-US" sz="2800" dirty="0" smtClean="0"/>
              <a:t>:</a:t>
            </a:r>
            <a:endParaRPr lang="de-DE" altLang="en-US" sz="2800" dirty="0"/>
          </a:p>
          <a:p>
            <a:pPr marL="609600" indent="-609600">
              <a:lnSpc>
                <a:spcPct val="80000"/>
              </a:lnSpc>
              <a:buFontTx/>
              <a:buChar char="•"/>
            </a:pPr>
            <a:r>
              <a:rPr lang="de-DE" altLang="en-US" sz="2800" dirty="0">
                <a:solidFill>
                  <a:srgbClr val="FFFF00"/>
                </a:solidFill>
              </a:rPr>
              <a:t>Text – streams, containing ‘characters‘</a:t>
            </a:r>
          </a:p>
        </p:txBody>
      </p:sp>
      <p:sp>
        <p:nvSpPr>
          <p:cNvPr id="235532" name="Rectangle 12"/>
          <p:cNvSpPr>
            <a:spLocks noChangeArrowheads="1"/>
          </p:cNvSpPr>
          <p:nvPr/>
        </p:nvSpPr>
        <p:spPr bwMode="auto">
          <a:xfrm>
            <a:off x="2457450" y="2743200"/>
            <a:ext cx="404813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1">
                <a:latin typeface="Courier New" panose="02070309020205020404" pitchFamily="49" charset="0"/>
              </a:rPr>
              <a:t>I</a:t>
            </a:r>
          </a:p>
        </p:txBody>
      </p:sp>
      <p:sp>
        <p:nvSpPr>
          <p:cNvPr id="235533" name="Rectangle 13"/>
          <p:cNvSpPr>
            <a:spLocks noChangeArrowheads="1"/>
          </p:cNvSpPr>
          <p:nvPr/>
        </p:nvSpPr>
        <p:spPr bwMode="auto">
          <a:xfrm>
            <a:off x="2895600" y="2743200"/>
            <a:ext cx="290513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‘</a:t>
            </a:r>
          </a:p>
        </p:txBody>
      </p:sp>
      <p:sp>
        <p:nvSpPr>
          <p:cNvPr id="235534" name="Rectangle 14"/>
          <p:cNvSpPr>
            <a:spLocks noChangeArrowheads="1"/>
          </p:cNvSpPr>
          <p:nvPr/>
        </p:nvSpPr>
        <p:spPr bwMode="auto">
          <a:xfrm>
            <a:off x="3200400" y="2743200"/>
            <a:ext cx="476250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M</a:t>
            </a:r>
          </a:p>
        </p:txBody>
      </p:sp>
      <p:sp>
        <p:nvSpPr>
          <p:cNvPr id="235535" name="Rectangle 15"/>
          <p:cNvSpPr>
            <a:spLocks noChangeArrowheads="1"/>
          </p:cNvSpPr>
          <p:nvPr/>
        </p:nvSpPr>
        <p:spPr bwMode="auto">
          <a:xfrm>
            <a:off x="3657600" y="2743200"/>
            <a:ext cx="306388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 </a:t>
            </a:r>
          </a:p>
        </p:txBody>
      </p:sp>
      <p:sp>
        <p:nvSpPr>
          <p:cNvPr id="235536" name="Rectangle 16"/>
          <p:cNvSpPr>
            <a:spLocks noChangeArrowheads="1"/>
          </p:cNvSpPr>
          <p:nvPr/>
        </p:nvSpPr>
        <p:spPr bwMode="auto">
          <a:xfrm>
            <a:off x="3962400" y="2743200"/>
            <a:ext cx="425450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A</a:t>
            </a:r>
          </a:p>
        </p:txBody>
      </p:sp>
      <p:sp>
        <p:nvSpPr>
          <p:cNvPr id="235537" name="Rectangle 17"/>
          <p:cNvSpPr>
            <a:spLocks noChangeArrowheads="1"/>
          </p:cNvSpPr>
          <p:nvPr/>
        </p:nvSpPr>
        <p:spPr bwMode="auto">
          <a:xfrm>
            <a:off x="4343400" y="2743200"/>
            <a:ext cx="306388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 </a:t>
            </a:r>
          </a:p>
        </p:txBody>
      </p:sp>
      <p:sp>
        <p:nvSpPr>
          <p:cNvPr id="235538" name="Rectangle 18"/>
          <p:cNvSpPr>
            <a:spLocks noChangeArrowheads="1"/>
          </p:cNvSpPr>
          <p:nvPr/>
        </p:nvSpPr>
        <p:spPr bwMode="auto">
          <a:xfrm>
            <a:off x="4648200" y="2743200"/>
            <a:ext cx="425450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S</a:t>
            </a:r>
          </a:p>
        </p:txBody>
      </p:sp>
      <p:sp>
        <p:nvSpPr>
          <p:cNvPr id="235539" name="Rectangle 19"/>
          <p:cNvSpPr>
            <a:spLocks noChangeArrowheads="1"/>
          </p:cNvSpPr>
          <p:nvPr/>
        </p:nvSpPr>
        <p:spPr bwMode="auto">
          <a:xfrm>
            <a:off x="5029200" y="2743200"/>
            <a:ext cx="407988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T</a:t>
            </a:r>
          </a:p>
        </p:txBody>
      </p:sp>
      <p:sp>
        <p:nvSpPr>
          <p:cNvPr id="235540" name="Rectangle 20"/>
          <p:cNvSpPr>
            <a:spLocks noChangeArrowheads="1"/>
          </p:cNvSpPr>
          <p:nvPr/>
        </p:nvSpPr>
        <p:spPr bwMode="auto">
          <a:xfrm>
            <a:off x="5410200" y="2743200"/>
            <a:ext cx="442913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R</a:t>
            </a:r>
          </a:p>
        </p:txBody>
      </p:sp>
      <p:sp>
        <p:nvSpPr>
          <p:cNvPr id="235541" name="Rectangle 21"/>
          <p:cNvSpPr>
            <a:spLocks noChangeArrowheads="1"/>
          </p:cNvSpPr>
          <p:nvPr/>
        </p:nvSpPr>
        <p:spPr bwMode="auto">
          <a:xfrm>
            <a:off x="5867400" y="2743200"/>
            <a:ext cx="306388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I</a:t>
            </a:r>
          </a:p>
        </p:txBody>
      </p:sp>
      <p:sp>
        <p:nvSpPr>
          <p:cNvPr id="235542" name="Rectangle 22"/>
          <p:cNvSpPr>
            <a:spLocks noChangeArrowheads="1"/>
          </p:cNvSpPr>
          <p:nvPr/>
        </p:nvSpPr>
        <p:spPr bwMode="auto">
          <a:xfrm>
            <a:off x="6172200" y="2743200"/>
            <a:ext cx="442913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N</a:t>
            </a:r>
          </a:p>
        </p:txBody>
      </p:sp>
      <p:sp>
        <p:nvSpPr>
          <p:cNvPr id="235543" name="Rectangle 23"/>
          <p:cNvSpPr>
            <a:spLocks noChangeArrowheads="1"/>
          </p:cNvSpPr>
          <p:nvPr/>
        </p:nvSpPr>
        <p:spPr bwMode="auto">
          <a:xfrm>
            <a:off x="6619875" y="2743200"/>
            <a:ext cx="458788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G</a:t>
            </a:r>
          </a:p>
        </p:txBody>
      </p:sp>
      <p:sp>
        <p:nvSpPr>
          <p:cNvPr id="235544" name="Rectangle 24"/>
          <p:cNvSpPr>
            <a:spLocks noChangeArrowheads="1"/>
          </p:cNvSpPr>
          <p:nvPr/>
        </p:nvSpPr>
        <p:spPr bwMode="auto">
          <a:xfrm>
            <a:off x="7086600" y="2743200"/>
            <a:ext cx="476250" cy="495300"/>
          </a:xfrm>
          <a:prstGeom prst="rect">
            <a:avLst/>
          </a:prstGeom>
          <a:solidFill>
            <a:srgbClr val="66FF99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\n</a:t>
            </a:r>
          </a:p>
        </p:txBody>
      </p:sp>
      <p:sp>
        <p:nvSpPr>
          <p:cNvPr id="235546" name="Rectangle 26"/>
          <p:cNvSpPr>
            <a:spLocks noChangeArrowheads="1"/>
          </p:cNvSpPr>
          <p:nvPr/>
        </p:nvSpPr>
        <p:spPr bwMode="auto">
          <a:xfrm>
            <a:off x="609600" y="2743200"/>
            <a:ext cx="135413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Program</a:t>
            </a:r>
          </a:p>
        </p:txBody>
      </p:sp>
      <p:sp>
        <p:nvSpPr>
          <p:cNvPr id="235547" name="Rectangle 27"/>
          <p:cNvSpPr>
            <a:spLocks noChangeArrowheads="1"/>
          </p:cNvSpPr>
          <p:nvPr/>
        </p:nvSpPr>
        <p:spPr bwMode="auto">
          <a:xfrm>
            <a:off x="7924800" y="2743200"/>
            <a:ext cx="1117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Device</a:t>
            </a:r>
          </a:p>
        </p:txBody>
      </p:sp>
      <p:sp>
        <p:nvSpPr>
          <p:cNvPr id="235550" name="Line 30"/>
          <p:cNvSpPr>
            <a:spLocks noChangeShapeType="1"/>
          </p:cNvSpPr>
          <p:nvPr/>
        </p:nvSpPr>
        <p:spPr bwMode="auto">
          <a:xfrm>
            <a:off x="1981200" y="2971800"/>
            <a:ext cx="4572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235551" name="Line 31"/>
          <p:cNvSpPr>
            <a:spLocks noChangeShapeType="1"/>
          </p:cNvSpPr>
          <p:nvPr/>
        </p:nvSpPr>
        <p:spPr bwMode="auto">
          <a:xfrm>
            <a:off x="7620000" y="2971800"/>
            <a:ext cx="3048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235552" name="Text Box 32"/>
          <p:cNvSpPr txBox="1">
            <a:spLocks noChangeArrowheads="1"/>
          </p:cNvSpPr>
          <p:nvPr/>
        </p:nvSpPr>
        <p:spPr bwMode="auto">
          <a:xfrm>
            <a:off x="685800" y="4060031"/>
            <a:ext cx="80634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altLang="en-US" sz="2800" dirty="0" smtClean="0">
                <a:solidFill>
                  <a:schemeClr val="tx2"/>
                </a:solidFill>
              </a:rPr>
              <a:t>     Binary </a:t>
            </a:r>
            <a:r>
              <a:rPr lang="en-US" altLang="en-US" sz="2800" dirty="0">
                <a:solidFill>
                  <a:schemeClr val="tx2"/>
                </a:solidFill>
              </a:rPr>
              <a:t>Streams, containing 8 – bit information</a:t>
            </a:r>
          </a:p>
        </p:txBody>
      </p:sp>
      <p:sp>
        <p:nvSpPr>
          <p:cNvPr id="235553" name="Rectangle 33"/>
          <p:cNvSpPr>
            <a:spLocks noChangeArrowheads="1"/>
          </p:cNvSpPr>
          <p:nvPr/>
        </p:nvSpPr>
        <p:spPr bwMode="auto">
          <a:xfrm>
            <a:off x="2514600" y="5046761"/>
            <a:ext cx="1043876" cy="307777"/>
          </a:xfrm>
          <a:prstGeom prst="rect">
            <a:avLst/>
          </a:prstGeom>
          <a:solidFill>
            <a:srgbClr val="99CCFF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01101001</a:t>
            </a:r>
          </a:p>
        </p:txBody>
      </p:sp>
      <p:sp>
        <p:nvSpPr>
          <p:cNvPr id="235566" name="Rectangle 46"/>
          <p:cNvSpPr>
            <a:spLocks noChangeArrowheads="1"/>
          </p:cNvSpPr>
          <p:nvPr/>
        </p:nvSpPr>
        <p:spPr bwMode="auto">
          <a:xfrm>
            <a:off x="609600" y="4953000"/>
            <a:ext cx="135413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Program</a:t>
            </a:r>
          </a:p>
        </p:txBody>
      </p:sp>
      <p:sp>
        <p:nvSpPr>
          <p:cNvPr id="235567" name="Rectangle 47"/>
          <p:cNvSpPr>
            <a:spLocks noChangeArrowheads="1"/>
          </p:cNvSpPr>
          <p:nvPr/>
        </p:nvSpPr>
        <p:spPr bwMode="auto">
          <a:xfrm>
            <a:off x="7924800" y="4953000"/>
            <a:ext cx="1117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/>
              <a:t>Device</a:t>
            </a:r>
          </a:p>
        </p:txBody>
      </p:sp>
      <p:sp>
        <p:nvSpPr>
          <p:cNvPr id="235568" name="Line 48"/>
          <p:cNvSpPr>
            <a:spLocks noChangeShapeType="1"/>
          </p:cNvSpPr>
          <p:nvPr/>
        </p:nvSpPr>
        <p:spPr bwMode="auto">
          <a:xfrm>
            <a:off x="1981200" y="5181600"/>
            <a:ext cx="4572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235569" name="Line 49"/>
          <p:cNvSpPr>
            <a:spLocks noChangeShapeType="1"/>
          </p:cNvSpPr>
          <p:nvPr/>
        </p:nvSpPr>
        <p:spPr bwMode="auto">
          <a:xfrm>
            <a:off x="7620000" y="5181600"/>
            <a:ext cx="3048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235570" name="Rectangle 50"/>
          <p:cNvSpPr>
            <a:spLocks noChangeArrowheads="1"/>
          </p:cNvSpPr>
          <p:nvPr/>
        </p:nvSpPr>
        <p:spPr bwMode="auto">
          <a:xfrm>
            <a:off x="4195763" y="5046761"/>
            <a:ext cx="1043876" cy="307777"/>
          </a:xfrm>
          <a:prstGeom prst="rect">
            <a:avLst/>
          </a:prstGeom>
          <a:solidFill>
            <a:srgbClr val="99CCFF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11101101</a:t>
            </a:r>
          </a:p>
        </p:txBody>
      </p:sp>
      <p:sp>
        <p:nvSpPr>
          <p:cNvPr id="235571" name="Rectangle 51"/>
          <p:cNvSpPr>
            <a:spLocks noChangeArrowheads="1"/>
          </p:cNvSpPr>
          <p:nvPr/>
        </p:nvSpPr>
        <p:spPr bwMode="auto">
          <a:xfrm>
            <a:off x="5872163" y="5046761"/>
            <a:ext cx="1043876" cy="307777"/>
          </a:xfrm>
          <a:prstGeom prst="rect">
            <a:avLst/>
          </a:prstGeom>
          <a:solidFill>
            <a:srgbClr val="99CCFF"/>
          </a:solidFill>
          <a:ln w="381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00000000</a:t>
            </a:r>
          </a:p>
        </p:txBody>
      </p:sp>
    </p:spTree>
    <p:extLst>
      <p:ext uri="{BB962C8B-B14F-4D97-AF65-F5344CB8AC3E}">
        <p14:creationId xmlns:p14="http://schemas.microsoft.com/office/powerpoint/2010/main" val="3664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262F4-653F-4364-9B53-30435B73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450474-0999-4659-A1F7-6844018A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6A4B185-F292-4044-AA50-33739249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F54113-3733-4A66-B005-0F6633C8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37"/>
            <a:ext cx="9144000" cy="60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xmlns="" id="{DE229B9C-A6A7-4FB8-B82C-23405151AE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60648"/>
            <a:ext cx="8534400" cy="767680"/>
          </a:xfrm>
        </p:spPr>
        <p:txBody>
          <a:bodyPr/>
          <a:lstStyle/>
          <a:p>
            <a:r>
              <a:rPr lang="en-US" altLang="en-US" dirty="0"/>
              <a:t>Character vs. Byte Streams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xmlns="" id="{F9BF7599-3D29-4D7E-B09B-1858481AE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98658"/>
            <a:ext cx="8534400" cy="5238653"/>
          </a:xfrm>
        </p:spPr>
        <p:txBody>
          <a:bodyPr/>
          <a:lstStyle/>
          <a:p>
            <a:pPr>
              <a:spcBef>
                <a:spcPct val="70000"/>
              </a:spcBef>
            </a:pPr>
            <a:r>
              <a:rPr lang="en-US" altLang="en-US" sz="2400" dirty="0"/>
              <a:t>A </a:t>
            </a:r>
            <a:r>
              <a:rPr lang="en-US" altLang="en-US" sz="2400" i="1" dirty="0"/>
              <a:t>character stream</a:t>
            </a:r>
            <a:r>
              <a:rPr lang="en-US" altLang="en-US" sz="2400" dirty="0"/>
              <a:t> manages 16-bit Unicode characters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A </a:t>
            </a:r>
            <a:r>
              <a:rPr lang="en-US" altLang="en-US" sz="2400" i="1" dirty="0"/>
              <a:t>byte stream </a:t>
            </a:r>
            <a:r>
              <a:rPr lang="en-US" altLang="en-US" sz="2400" dirty="0"/>
              <a:t>manages 8-bit bytes of raw binary data</a:t>
            </a:r>
          </a:p>
          <a:p>
            <a:pPr lvl="1">
              <a:spcBef>
                <a:spcPct val="70000"/>
              </a:spcBef>
            </a:pPr>
            <a:r>
              <a:rPr lang="en-US" altLang="en-US" sz="2400" dirty="0"/>
              <a:t>A program must determine how to interpret and use the bytes in a byte stream</a:t>
            </a:r>
          </a:p>
          <a:p>
            <a:pPr lvl="1">
              <a:spcBef>
                <a:spcPct val="70000"/>
              </a:spcBef>
            </a:pPr>
            <a:r>
              <a:rPr lang="en-US" altLang="en-US" sz="2400" dirty="0"/>
              <a:t>Typically they are used to read and write sounds and images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The </a:t>
            </a:r>
            <a:r>
              <a:rPr lang="en-US" altLang="en-US" sz="2400" dirty="0" err="1">
                <a:solidFill>
                  <a:schemeClr val="tx1"/>
                </a:solidFill>
                <a:latin typeface="Courier New" panose="02070309020205020404" pitchFamily="49" charset="0"/>
              </a:rPr>
              <a:t>InputStream</a:t>
            </a:r>
            <a:r>
              <a:rPr lang="en-US" altLang="en-US" sz="2400" dirty="0"/>
              <a:t> and </a:t>
            </a:r>
            <a:r>
              <a:rPr lang="en-US" altLang="en-US" sz="2400" dirty="0" err="1">
                <a:solidFill>
                  <a:schemeClr val="tx1"/>
                </a:solidFill>
                <a:latin typeface="Courier New" panose="02070309020205020404" pitchFamily="49" charset="0"/>
              </a:rPr>
              <a:t>OutputStream</a:t>
            </a:r>
            <a:r>
              <a:rPr lang="en-US" altLang="en-US" sz="2400" dirty="0"/>
              <a:t> classes (and their descendants) represent byte streams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Reader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Writer</a:t>
            </a:r>
            <a:r>
              <a:rPr lang="en-US" altLang="en-US" sz="2400" dirty="0"/>
              <a:t> classes (and their descendants) represent character streams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E1A97AF-42AC-46F5-BE35-1005CC52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F309C55-2CB4-4F47-AE99-E5125F41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615651F-D561-44FD-BD89-65D79B90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24025"/>
            <a:ext cx="8648700" cy="452437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1FDE1F79-4E2C-4388-9925-987C34C9E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60648"/>
            <a:ext cx="8534400" cy="767680"/>
          </a:xfrm>
        </p:spPr>
        <p:txBody>
          <a:bodyPr/>
          <a:lstStyle/>
          <a:p>
            <a:r>
              <a:rPr lang="en-US" altLang="en-US" dirty="0"/>
              <a:t>Character vs. Byte Streams</a:t>
            </a:r>
          </a:p>
        </p:txBody>
      </p:sp>
    </p:spTree>
    <p:extLst>
      <p:ext uri="{BB962C8B-B14F-4D97-AF65-F5344CB8AC3E}">
        <p14:creationId xmlns:p14="http://schemas.microsoft.com/office/powerpoint/2010/main" val="28610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810812-59F8-4EC9-905B-89694ACC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9600"/>
            <a:ext cx="8534400" cy="587152"/>
          </a:xfrm>
        </p:spPr>
        <p:txBody>
          <a:bodyPr/>
          <a:lstStyle/>
          <a:p>
            <a:r>
              <a:rPr lang="en-IN" sz="3200" b="1" dirty="0"/>
              <a:t>Streams based on data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FF93B1-6070-4010-B4F2-990AAD30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40768"/>
            <a:ext cx="8534400" cy="47552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Byte Stream</a:t>
            </a:r>
            <a:r>
              <a:rPr lang="en-US" sz="2400" dirty="0"/>
              <a:t>: used to read or write byte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Character Stream</a:t>
            </a:r>
            <a:r>
              <a:rPr lang="en-US" sz="2400" dirty="0"/>
              <a:t>: used to read or write character data.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2AC3129-EB66-4948-9931-DBBB7487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1D4C246-BE5A-4B8C-A382-F23483216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140968"/>
            <a:ext cx="6509416" cy="3099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8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1F4EB1-DC4B-4CE7-81C1-A42ECCB07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13048"/>
            <a:ext cx="8534400" cy="58353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Byte Stream</a:t>
            </a:r>
          </a:p>
          <a:p>
            <a:pPr marL="0" indent="0">
              <a:buNone/>
            </a:pPr>
            <a:endParaRPr lang="en-US" dirty="0"/>
          </a:p>
          <a:p>
            <a:pPr marL="0">
              <a:spcBef>
                <a:spcPts val="0"/>
              </a:spcBef>
            </a:pPr>
            <a:r>
              <a:rPr lang="en-US" sz="2000" dirty="0"/>
              <a:t>Byte stream is used to read and write a single byte (8 bits) of data.</a:t>
            </a:r>
          </a:p>
          <a:p>
            <a:pPr marL="0">
              <a:spcBef>
                <a:spcPts val="0"/>
              </a:spcBef>
            </a:pPr>
            <a:r>
              <a:rPr lang="en-US" sz="2000" dirty="0"/>
              <a:t>All byte stream classes are derived from base abstract classes called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  </a:t>
            </a:r>
            <a:r>
              <a:rPr lang="en-US" sz="2000" dirty="0" err="1"/>
              <a:t>InputStream</a:t>
            </a:r>
            <a:r>
              <a:rPr lang="en-US" sz="2000" dirty="0"/>
              <a:t> and </a:t>
            </a:r>
            <a:r>
              <a:rPr lang="en-US" sz="2000" dirty="0" err="1"/>
              <a:t>OutputStream</a:t>
            </a:r>
            <a:r>
              <a:rPr lang="en-US" sz="2000" dirty="0"/>
              <a:t>.</a:t>
            </a:r>
          </a:p>
          <a:p>
            <a:pPr marL="400050" lvl="1">
              <a:spcBef>
                <a:spcPts val="0"/>
              </a:spcBef>
            </a:pPr>
            <a:r>
              <a:rPr lang="en-US" sz="1800" dirty="0"/>
              <a:t>    Java </a:t>
            </a:r>
            <a:r>
              <a:rPr lang="en-US" sz="1800" dirty="0" err="1"/>
              <a:t>InputStream</a:t>
            </a:r>
            <a:r>
              <a:rPr lang="en-US" sz="1800" dirty="0"/>
              <a:t> Class</a:t>
            </a:r>
          </a:p>
          <a:p>
            <a:pPr marL="400050" lvl="1">
              <a:spcBef>
                <a:spcPts val="0"/>
              </a:spcBef>
            </a:pPr>
            <a:r>
              <a:rPr lang="en-US" sz="1800" dirty="0"/>
              <a:t>    Java </a:t>
            </a:r>
            <a:r>
              <a:rPr lang="en-US" sz="1800" dirty="0" err="1"/>
              <a:t>OutputStream</a:t>
            </a:r>
            <a:r>
              <a:rPr lang="en-US" sz="1800" dirty="0"/>
              <a:t> Class</a:t>
            </a:r>
          </a:p>
          <a:p>
            <a:pPr marL="400050" lvl="1">
              <a:spcBef>
                <a:spcPts val="0"/>
              </a:spcBef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Character Stream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sz="2000" dirty="0"/>
              <a:t>Character stream is used to read and write a single character of data.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All the character stream classes are derived from base abstract classes Reader and Writer.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lvl="1">
              <a:spcBef>
                <a:spcPts val="0"/>
              </a:spcBef>
            </a:pPr>
            <a:r>
              <a:rPr lang="en-US" sz="1800" dirty="0"/>
              <a:t>    Java Reader Class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    Java Writer Class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12D786-F57E-42F4-BCDE-3E2FC380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D4AF8E7-0FCB-44E1-8BA4-40C9946C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36" y="2063658"/>
            <a:ext cx="3511001" cy="1797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35158A3-6123-400C-A016-212CA8D0D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908302"/>
            <a:ext cx="3511001" cy="17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1B2DDE-0720-4F70-92D0-B83AD52B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7609"/>
            <a:ext cx="8534400" cy="515144"/>
          </a:xfrm>
        </p:spPr>
        <p:txBody>
          <a:bodyPr/>
          <a:lstStyle/>
          <a:p>
            <a:r>
              <a:rPr lang="en-US" sz="3200" b="1" dirty="0"/>
              <a:t>What is File I/O?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288E40-79D3-4999-88CD-BABC7FB68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77376"/>
            <a:ext cx="8534400" cy="5928224"/>
          </a:xfrm>
        </p:spPr>
        <p:txBody>
          <a:bodyPr/>
          <a:lstStyle/>
          <a:p>
            <a:r>
              <a:rPr lang="en-US" sz="2400" dirty="0"/>
              <a:t>Java I/O stream is the flow of data that you can either read from, or you can write to.</a:t>
            </a:r>
          </a:p>
          <a:p>
            <a:r>
              <a:rPr lang="en-US" sz="2400" dirty="0"/>
              <a:t>It is used to perform read and write operations in file permanently. </a:t>
            </a:r>
          </a:p>
          <a:p>
            <a:r>
              <a:rPr lang="en-US" sz="2400" dirty="0"/>
              <a:t>Java uses streams to perform these tasks. </a:t>
            </a:r>
          </a:p>
          <a:p>
            <a:r>
              <a:rPr lang="en-US" sz="2400" dirty="0"/>
              <a:t>Java I/O stream is also called File Handling, or File I/O. </a:t>
            </a:r>
          </a:p>
          <a:p>
            <a:r>
              <a:rPr lang="en-US" sz="2400" dirty="0"/>
              <a:t>It is available in java.io package.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D4D50E7-D5DE-414A-8D87-07766585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C5AEFE9-F69C-4A78-80BB-C851F951F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221088"/>
            <a:ext cx="6060620" cy="2147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06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>
            <a:extLst>
              <a:ext uri="{FF2B5EF4-FFF2-40B4-BE49-F238E27FC236}">
                <a16:creationId xmlns:a16="http://schemas.microsoft.com/office/drawing/2014/main" xmlns="" id="{4BCCB02D-B7A3-4BBF-BB9D-84EBFEA64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4905375"/>
          </a:xfrm>
        </p:spPr>
        <p:txBody>
          <a:bodyPr/>
          <a:lstStyle/>
          <a:p>
            <a:pPr>
              <a:spcBef>
                <a:spcPct val="70000"/>
              </a:spcBef>
            </a:pP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java.io</a:t>
            </a:r>
            <a:r>
              <a:rPr lang="en-US" altLang="en-US" sz="2400" dirty="0"/>
              <a:t> package contains many classes that allow us to define various streams with particular characteristics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Some classes assume that the data consists of characters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Others assume that the data consists of raw bytes of binary information</a:t>
            </a:r>
          </a:p>
          <a:p>
            <a:pPr>
              <a:spcBef>
                <a:spcPct val="70000"/>
              </a:spcBef>
            </a:pPr>
            <a:r>
              <a:rPr lang="en-US" altLang="en-US" sz="2400" dirty="0"/>
              <a:t>Streams can be further subdivided as follows:</a:t>
            </a:r>
          </a:p>
          <a:p>
            <a:pPr lvl="1">
              <a:spcBef>
                <a:spcPct val="70000"/>
              </a:spcBef>
            </a:pPr>
            <a:r>
              <a:rPr lang="en-US" altLang="en-US" sz="2400" i="1" dirty="0"/>
              <a:t>data stream</a:t>
            </a:r>
            <a:r>
              <a:rPr lang="en-US" altLang="en-US" sz="2400" dirty="0"/>
              <a:t>, which acts as either a source or destination</a:t>
            </a:r>
          </a:p>
          <a:p>
            <a:pPr lvl="1">
              <a:spcBef>
                <a:spcPct val="70000"/>
              </a:spcBef>
            </a:pPr>
            <a:r>
              <a:rPr lang="en-US" altLang="en-US" sz="2400" i="1" dirty="0"/>
              <a:t>processing stream</a:t>
            </a:r>
            <a:r>
              <a:rPr lang="en-US" altLang="en-US" sz="2400" dirty="0"/>
              <a:t>, which alters or manipulates the basic data  in the stream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6491AAEE-FD04-4CAD-824A-DC9DE188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48680"/>
            <a:ext cx="8534400" cy="457200"/>
          </a:xfrm>
        </p:spPr>
        <p:txBody>
          <a:bodyPr/>
          <a:lstStyle/>
          <a:p>
            <a:r>
              <a:rPr lang="en-IN" sz="3600" dirty="0"/>
              <a:t>Java IO Stream</a:t>
            </a:r>
          </a:p>
        </p:txBody>
      </p:sp>
    </p:spTree>
    <p:extLst>
      <p:ext uri="{BB962C8B-B14F-4D97-AF65-F5344CB8AC3E}">
        <p14:creationId xmlns:p14="http://schemas.microsoft.com/office/powerpoint/2010/main" val="37230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xmlns="" id="{A2F2033F-5CC7-443B-841A-412C79A83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548680"/>
            <a:ext cx="8534400" cy="695672"/>
          </a:xfrm>
        </p:spPr>
        <p:txBody>
          <a:bodyPr/>
          <a:lstStyle/>
          <a:p>
            <a:r>
              <a:rPr lang="en-US" altLang="en-US" dirty="0"/>
              <a:t>Data vs. Processing Streams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xmlns="" id="{82FCF6D5-EC41-4511-A9FB-A2E6A584F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70000"/>
              </a:spcBef>
            </a:pPr>
            <a:r>
              <a:rPr lang="en-US" altLang="en-US" dirty="0"/>
              <a:t>A </a:t>
            </a:r>
            <a:r>
              <a:rPr lang="en-US" altLang="en-US" i="1" dirty="0"/>
              <a:t>data stream</a:t>
            </a:r>
            <a:r>
              <a:rPr lang="en-US" altLang="en-US" dirty="0"/>
              <a:t> represents a particular source or destination such as a string in memory or a file on disk</a:t>
            </a:r>
          </a:p>
          <a:p>
            <a:pPr>
              <a:spcBef>
                <a:spcPct val="70000"/>
              </a:spcBef>
            </a:pPr>
            <a:r>
              <a:rPr lang="en-US" altLang="en-US" dirty="0"/>
              <a:t>A </a:t>
            </a:r>
            <a:r>
              <a:rPr lang="en-US" altLang="en-US" i="1" dirty="0"/>
              <a:t>processing stream</a:t>
            </a:r>
            <a:r>
              <a:rPr lang="en-US" altLang="en-US" dirty="0"/>
              <a:t> (also called a </a:t>
            </a:r>
            <a:r>
              <a:rPr lang="en-US" altLang="en-US" i="1" dirty="0"/>
              <a:t>filtering stream</a:t>
            </a:r>
            <a:r>
              <a:rPr lang="en-US" altLang="en-US" dirty="0"/>
              <a:t>) manipulates the data in the stream</a:t>
            </a:r>
          </a:p>
          <a:p>
            <a:pPr lvl="1">
              <a:spcBef>
                <a:spcPct val="70000"/>
              </a:spcBef>
            </a:pPr>
            <a:r>
              <a:rPr lang="en-US" altLang="en-US" dirty="0"/>
              <a:t>It may convert the data from one format to another</a:t>
            </a:r>
          </a:p>
          <a:p>
            <a:pPr lvl="1">
              <a:spcBef>
                <a:spcPct val="70000"/>
              </a:spcBef>
            </a:pPr>
            <a:r>
              <a:rPr lang="en-US" altLang="en-US" dirty="0"/>
              <a:t>It may buffer the stream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AutoShape 6">
            <a:extLst>
              <a:ext uri="{FF2B5EF4-FFF2-40B4-BE49-F238E27FC236}">
                <a16:creationId xmlns:a16="http://schemas.microsoft.com/office/drawing/2014/main" xmlns="" id="{9DA24D04-52EC-4CEE-BA79-7C2345B7F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590800"/>
            <a:ext cx="4419600" cy="2590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pSp>
        <p:nvGrpSpPr>
          <p:cNvPr id="108566" name="Group 22">
            <a:extLst>
              <a:ext uri="{FF2B5EF4-FFF2-40B4-BE49-F238E27FC236}">
                <a16:creationId xmlns:a16="http://schemas.microsoft.com/office/drawing/2014/main" xmlns="" id="{4A0BEE69-1893-4576-A36F-BE1F36CB4BA4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489325"/>
            <a:ext cx="5867400" cy="1631950"/>
            <a:chOff x="960" y="2198"/>
            <a:chExt cx="3696" cy="1028"/>
          </a:xfrm>
        </p:grpSpPr>
        <p:sp>
          <p:nvSpPr>
            <p:cNvPr id="108551" name="Line 7">
              <a:extLst>
                <a:ext uri="{FF2B5EF4-FFF2-40B4-BE49-F238E27FC236}">
                  <a16:creationId xmlns:a16="http://schemas.microsoft.com/office/drawing/2014/main" xmlns="" id="{DF051EBE-25BB-4C04-A2EC-C9B47D711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88"/>
              <a:ext cx="235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IN"/>
            </a:p>
          </p:txBody>
        </p:sp>
        <p:sp>
          <p:nvSpPr>
            <p:cNvPr id="108554" name="Line 10">
              <a:extLst>
                <a:ext uri="{FF2B5EF4-FFF2-40B4-BE49-F238E27FC236}">
                  <a16:creationId xmlns:a16="http://schemas.microsoft.com/office/drawing/2014/main" xmlns="" id="{7CE1A7F1-6A72-417E-A749-1FAAEEFDC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2352"/>
              <a:ext cx="432" cy="3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endParaRPr lang="en-IN"/>
            </a:p>
          </p:txBody>
        </p:sp>
        <p:sp>
          <p:nvSpPr>
            <p:cNvPr id="108557" name="Text Box 13">
              <a:extLst>
                <a:ext uri="{FF2B5EF4-FFF2-40B4-BE49-F238E27FC236}">
                  <a16:creationId xmlns:a16="http://schemas.microsoft.com/office/drawing/2014/main" xmlns="" id="{1AA84C78-8201-411C-A6E6-AFC0F8855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198"/>
              <a:ext cx="819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r>
                <a:rPr lang="en-US" altLang="en-US" sz="2000" b="1">
                  <a:solidFill>
                    <a:schemeClr val="hlink"/>
                  </a:solidFill>
                  <a:latin typeface="Arial Unicode MS" pitchFamily="34" charset="-128"/>
                </a:rPr>
                <a:t>Character</a:t>
              </a:r>
            </a:p>
            <a:p>
              <a:r>
                <a:rPr lang="en-US" altLang="en-US" sz="2000" b="1">
                  <a:solidFill>
                    <a:schemeClr val="hlink"/>
                  </a:solidFill>
                  <a:latin typeface="Arial Unicode MS" pitchFamily="34" charset="-128"/>
                </a:rPr>
                <a:t>Streams</a:t>
              </a:r>
            </a:p>
          </p:txBody>
        </p:sp>
        <p:sp>
          <p:nvSpPr>
            <p:cNvPr id="108558" name="Text Box 14">
              <a:extLst>
                <a:ext uri="{FF2B5EF4-FFF2-40B4-BE49-F238E27FC236}">
                  <a16:creationId xmlns:a16="http://schemas.microsoft.com/office/drawing/2014/main" xmlns="" id="{61813811-1172-4F12-B7A2-F3C29DE42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" y="2784"/>
              <a:ext cx="71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r>
                <a:rPr lang="en-US" altLang="en-US" sz="2000" b="1">
                  <a:solidFill>
                    <a:schemeClr val="hlink"/>
                  </a:solidFill>
                  <a:latin typeface="Arial Unicode MS" pitchFamily="34" charset="-128"/>
                </a:rPr>
                <a:t>Byte</a:t>
              </a:r>
            </a:p>
            <a:p>
              <a:r>
                <a:rPr lang="en-US" altLang="en-US" sz="2000" b="1">
                  <a:solidFill>
                    <a:schemeClr val="hlink"/>
                  </a:solidFill>
                  <a:latin typeface="Arial Unicode MS" pitchFamily="34" charset="-128"/>
                </a:rPr>
                <a:t>Streams</a:t>
              </a:r>
            </a:p>
          </p:txBody>
        </p:sp>
      </p:grpSp>
      <p:grpSp>
        <p:nvGrpSpPr>
          <p:cNvPr id="108567" name="Group 23">
            <a:extLst>
              <a:ext uri="{FF2B5EF4-FFF2-40B4-BE49-F238E27FC236}">
                <a16:creationId xmlns:a16="http://schemas.microsoft.com/office/drawing/2014/main" xmlns="" id="{A0D0EBF2-46CC-475D-9671-7F1F8D8B4E14}"/>
              </a:ext>
            </a:extLst>
          </p:cNvPr>
          <p:cNvGrpSpPr>
            <a:grpSpLocks/>
          </p:cNvGrpSpPr>
          <p:nvPr/>
        </p:nvGrpSpPr>
        <p:grpSpPr bwMode="auto">
          <a:xfrm>
            <a:off x="3817938" y="1905000"/>
            <a:ext cx="3186112" cy="3276600"/>
            <a:chOff x="2405" y="1200"/>
            <a:chExt cx="2007" cy="2064"/>
          </a:xfrm>
        </p:grpSpPr>
        <p:sp>
          <p:nvSpPr>
            <p:cNvPr id="108552" name="Line 8">
              <a:extLst>
                <a:ext uri="{FF2B5EF4-FFF2-40B4-BE49-F238E27FC236}">
                  <a16:creationId xmlns:a16="http://schemas.microsoft.com/office/drawing/2014/main" xmlns="" id="{75CFFC8B-E266-4498-99C7-139FE2646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2064"/>
              <a:ext cx="0" cy="12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IN"/>
            </a:p>
          </p:txBody>
        </p:sp>
        <p:sp>
          <p:nvSpPr>
            <p:cNvPr id="108553" name="Line 9">
              <a:extLst>
                <a:ext uri="{FF2B5EF4-FFF2-40B4-BE49-F238E27FC236}">
                  <a16:creationId xmlns:a16="http://schemas.microsoft.com/office/drawing/2014/main" xmlns="" id="{E5BD6D61-7C82-41E5-A937-5386B7F10B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1632"/>
              <a:ext cx="432" cy="43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IN"/>
            </a:p>
          </p:txBody>
        </p:sp>
        <p:sp>
          <p:nvSpPr>
            <p:cNvPr id="108559" name="Text Box 15">
              <a:extLst>
                <a:ext uri="{FF2B5EF4-FFF2-40B4-BE49-F238E27FC236}">
                  <a16:creationId xmlns:a16="http://schemas.microsoft.com/office/drawing/2014/main" xmlns="" id="{B6F4A8CB-9C34-4A27-8D97-ED0C7A914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5" y="1200"/>
              <a:ext cx="71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r>
                <a:rPr lang="en-US" altLang="en-US" sz="2000" b="1" dirty="0">
                  <a:solidFill>
                    <a:schemeClr val="hlink"/>
                  </a:solidFill>
                  <a:latin typeface="Arial Unicode MS" pitchFamily="34" charset="-128"/>
                </a:rPr>
                <a:t>Data</a:t>
              </a:r>
            </a:p>
            <a:p>
              <a:r>
                <a:rPr lang="en-US" altLang="en-US" sz="2000" b="1" dirty="0">
                  <a:solidFill>
                    <a:schemeClr val="hlink"/>
                  </a:solidFill>
                  <a:latin typeface="Arial Unicode MS" pitchFamily="34" charset="-128"/>
                </a:rPr>
                <a:t>Streams</a:t>
              </a:r>
            </a:p>
          </p:txBody>
        </p:sp>
        <p:sp>
          <p:nvSpPr>
            <p:cNvPr id="108560" name="Text Box 16">
              <a:extLst>
                <a:ext uri="{FF2B5EF4-FFF2-40B4-BE49-F238E27FC236}">
                  <a16:creationId xmlns:a16="http://schemas.microsoft.com/office/drawing/2014/main" xmlns="" id="{5D00D45D-579E-48C2-8C0E-5DC530F5C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200"/>
              <a:ext cx="9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r>
                <a:rPr lang="en-US" altLang="en-US" sz="2000" b="1">
                  <a:solidFill>
                    <a:schemeClr val="hlink"/>
                  </a:solidFill>
                  <a:latin typeface="Arial Unicode MS" pitchFamily="34" charset="-128"/>
                </a:rPr>
                <a:t>Processing</a:t>
              </a:r>
            </a:p>
            <a:p>
              <a:r>
                <a:rPr lang="en-US" altLang="en-US" sz="2000" b="1">
                  <a:solidFill>
                    <a:schemeClr val="hlink"/>
                  </a:solidFill>
                  <a:latin typeface="Arial Unicode MS" pitchFamily="34" charset="-128"/>
                </a:rPr>
                <a:t>Streams</a:t>
              </a:r>
            </a:p>
          </p:txBody>
        </p:sp>
      </p:grpSp>
      <p:grpSp>
        <p:nvGrpSpPr>
          <p:cNvPr id="108565" name="Group 21">
            <a:extLst>
              <a:ext uri="{FF2B5EF4-FFF2-40B4-BE49-F238E27FC236}">
                <a16:creationId xmlns:a16="http://schemas.microsoft.com/office/drawing/2014/main" xmlns="" id="{978FA495-25E4-44C8-8871-E641116FA984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362200"/>
            <a:ext cx="6096000" cy="2514600"/>
            <a:chOff x="624" y="1488"/>
            <a:chExt cx="3840" cy="1584"/>
          </a:xfrm>
        </p:grpSpPr>
        <p:sp>
          <p:nvSpPr>
            <p:cNvPr id="108555" name="Line 11">
              <a:extLst>
                <a:ext uri="{FF2B5EF4-FFF2-40B4-BE49-F238E27FC236}">
                  <a16:creationId xmlns:a16="http://schemas.microsoft.com/office/drawing/2014/main" xmlns="" id="{04DEDC8C-96AE-4B35-B6E8-C97DCCD01E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824"/>
              <a:ext cx="24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endParaRPr lang="en-IN"/>
            </a:p>
          </p:txBody>
        </p:sp>
        <p:sp>
          <p:nvSpPr>
            <p:cNvPr id="108556" name="Line 12">
              <a:extLst>
                <a:ext uri="{FF2B5EF4-FFF2-40B4-BE49-F238E27FC236}">
                  <a16:creationId xmlns:a16="http://schemas.microsoft.com/office/drawing/2014/main" xmlns="" id="{16B4DF34-00DD-412B-86AC-2610A37412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4" y="1824"/>
              <a:ext cx="0" cy="12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endParaRPr lang="en-IN"/>
            </a:p>
          </p:txBody>
        </p:sp>
        <p:sp>
          <p:nvSpPr>
            <p:cNvPr id="108561" name="Text Box 17">
              <a:extLst>
                <a:ext uri="{FF2B5EF4-FFF2-40B4-BE49-F238E27FC236}">
                  <a16:creationId xmlns:a16="http://schemas.microsoft.com/office/drawing/2014/main" xmlns="" id="{A71CB05C-490A-4794-A000-8FE9241846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488"/>
              <a:ext cx="11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r>
                <a:rPr lang="en-US" altLang="en-US" sz="2000" b="1">
                  <a:solidFill>
                    <a:schemeClr val="hlink"/>
                  </a:solidFill>
                  <a:latin typeface="Arial Unicode MS" pitchFamily="34" charset="-128"/>
                </a:rPr>
                <a:t>Input Streams</a:t>
              </a:r>
            </a:p>
          </p:txBody>
        </p:sp>
        <p:sp>
          <p:nvSpPr>
            <p:cNvPr id="108562" name="Text Box 18">
              <a:extLst>
                <a:ext uri="{FF2B5EF4-FFF2-40B4-BE49-F238E27FC236}">
                  <a16:creationId xmlns:a16="http://schemas.microsoft.com/office/drawing/2014/main" xmlns="" id="{3BF98658-962D-4367-8E80-5A89D4EB0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728"/>
              <a:ext cx="123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r>
                <a:rPr lang="en-US" altLang="en-US" sz="2000" b="1">
                  <a:solidFill>
                    <a:schemeClr val="hlink"/>
                  </a:solidFill>
                  <a:latin typeface="Arial Unicode MS" pitchFamily="34" charset="-128"/>
                </a:rPr>
                <a:t>Output Streams</a:t>
              </a: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92066335-0E22-42E8-85C8-EAE63D942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548680"/>
            <a:ext cx="8534400" cy="695672"/>
          </a:xfrm>
        </p:spPr>
        <p:txBody>
          <a:bodyPr/>
          <a:lstStyle/>
          <a:p>
            <a:r>
              <a:rPr lang="en-US" altLang="en-US" dirty="0"/>
              <a:t>Data vs. Processing Streams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A1EB0B-95FE-419B-B67A-A010FC45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6E30BB-0418-4822-8189-25A74E65B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4500" r="19288" b="8000"/>
          <a:stretch/>
        </p:blipFill>
        <p:spPr>
          <a:xfrm>
            <a:off x="683568" y="1484784"/>
            <a:ext cx="7992888" cy="487371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B85002C6-DCF9-4341-9766-1ACFCF724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548680"/>
            <a:ext cx="8534400" cy="695672"/>
          </a:xfrm>
        </p:spPr>
        <p:txBody>
          <a:bodyPr/>
          <a:lstStyle/>
          <a:p>
            <a:r>
              <a:rPr lang="en-US" altLang="en-US" dirty="0"/>
              <a:t>Data vs. Processing Streams</a:t>
            </a:r>
          </a:p>
        </p:txBody>
      </p:sp>
    </p:spTree>
    <p:extLst>
      <p:ext uri="{BB962C8B-B14F-4D97-AF65-F5344CB8AC3E}">
        <p14:creationId xmlns:p14="http://schemas.microsoft.com/office/powerpoint/2010/main" val="22026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7171342-E7D9-483D-B914-348D344D8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8" y="1585282"/>
            <a:ext cx="8367464" cy="46631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6CF89E0-A41A-4F2A-AF76-FF050E8C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73A1B5C1-B449-4B60-AEA3-73EDEEE3C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548680"/>
            <a:ext cx="8534400" cy="695672"/>
          </a:xfrm>
        </p:spPr>
        <p:txBody>
          <a:bodyPr/>
          <a:lstStyle/>
          <a:p>
            <a:r>
              <a:rPr lang="en-US" altLang="en-US" dirty="0"/>
              <a:t>Data vs. Processing Streams</a:t>
            </a:r>
          </a:p>
        </p:txBody>
      </p:sp>
    </p:spTree>
    <p:extLst>
      <p:ext uri="{BB962C8B-B14F-4D97-AF65-F5344CB8AC3E}">
        <p14:creationId xmlns:p14="http://schemas.microsoft.com/office/powerpoint/2010/main" val="8637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6C51BD-2C46-4FF9-9993-36816481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93C39B-D468-46D7-8D72-1E0CA88C7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7" t="1750" r="28339" b="2751"/>
          <a:stretch/>
        </p:blipFill>
        <p:spPr>
          <a:xfrm>
            <a:off x="1547664" y="1792262"/>
            <a:ext cx="6552728" cy="48822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2E7DD50-B764-4B2F-9566-1CED9B57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9600"/>
            <a:ext cx="8534400" cy="1066800"/>
          </a:xfrm>
        </p:spPr>
        <p:txBody>
          <a:bodyPr/>
          <a:lstStyle/>
          <a:p>
            <a:r>
              <a:rPr lang="en-IN" dirty="0"/>
              <a:t>Three types of streams</a:t>
            </a:r>
          </a:p>
        </p:txBody>
      </p:sp>
    </p:spTree>
    <p:extLst>
      <p:ext uri="{BB962C8B-B14F-4D97-AF65-F5344CB8AC3E}">
        <p14:creationId xmlns:p14="http://schemas.microsoft.com/office/powerpoint/2010/main" val="94158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769D89D-5D5A-45E0-A41B-3868199E3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36076"/>
            <a:ext cx="8534400" cy="5250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477030-57D2-4AC2-B332-B6231B29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00676D0-31C9-4993-A04D-573C3AC8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48680"/>
            <a:ext cx="8534400" cy="457200"/>
          </a:xfrm>
        </p:spPr>
        <p:txBody>
          <a:bodyPr/>
          <a:lstStyle/>
          <a:p>
            <a:r>
              <a:rPr lang="en-IN" sz="3600" dirty="0"/>
              <a:t>Java IO Stream</a:t>
            </a:r>
          </a:p>
        </p:txBody>
      </p:sp>
    </p:spTree>
    <p:extLst>
      <p:ext uri="{BB962C8B-B14F-4D97-AF65-F5344CB8AC3E}">
        <p14:creationId xmlns:p14="http://schemas.microsoft.com/office/powerpoint/2010/main" val="41542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xmlns="" id="{77EE84FC-DA2F-406A-B8EE-9C9A9B271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 I/O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xmlns="" id="{02CAA7BD-E374-4D68-89A5-2F58EE8AF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70000"/>
              </a:spcBef>
            </a:pP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PrintStream</a:t>
            </a:r>
            <a:r>
              <a:rPr lang="en-US" altLang="en-US">
                <a:latin typeface="Courier New" panose="02070309020205020404" pitchFamily="49" charset="0"/>
              </a:rPr>
              <a:t> </a:t>
            </a:r>
            <a:r>
              <a:rPr lang="en-US" altLang="en-US"/>
              <a:t>objects automatically have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print</a:t>
            </a:r>
            <a:r>
              <a:rPr lang="en-US" altLang="en-US"/>
              <a:t> and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println</a:t>
            </a:r>
            <a:r>
              <a:rPr lang="en-US" altLang="en-US"/>
              <a:t> methods defined for them</a:t>
            </a:r>
            <a:endParaRPr lang="en-US" altLang="en-US">
              <a:latin typeface="Courier New" panose="02070309020205020404" pitchFamily="49" charset="0"/>
            </a:endParaRPr>
          </a:p>
          <a:p>
            <a:pPr>
              <a:spcBef>
                <a:spcPct val="70000"/>
              </a:spcBef>
            </a:pPr>
            <a:r>
              <a:rPr lang="en-US" altLang="en-US"/>
              <a:t>The</a:t>
            </a:r>
            <a:r>
              <a:rPr lang="en-US" altLang="en-US">
                <a:latin typeface="Courier New" panose="02070309020205020404" pitchFamily="49" charset="0"/>
              </a:rPr>
              <a:t>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PrintWriter</a:t>
            </a:r>
            <a:r>
              <a:rPr lang="en-US" altLang="en-US">
                <a:latin typeface="Courier New" panose="02070309020205020404" pitchFamily="49" charset="0"/>
              </a:rPr>
              <a:t> </a:t>
            </a:r>
            <a:r>
              <a:rPr lang="en-US" altLang="en-US"/>
              <a:t>class is needed for advanced internationalization and error checking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9A0E42C-A6BB-4BA1-ABD8-A9FA6627B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" y="0"/>
            <a:ext cx="8003643" cy="5619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5230DE1-428D-44B8-9DA2-1ABC2370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8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011696A-E17D-465E-BC74-A1610B909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9"/>
            <a:ext cx="7848872" cy="52676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36795E-4FED-4BA4-85FD-21BC8FF2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2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A49FB5-640E-4194-B891-250097FE4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756320"/>
          </a:xfrm>
        </p:spPr>
        <p:txBody>
          <a:bodyPr/>
          <a:lstStyle/>
          <a:p>
            <a:r>
              <a:rPr lang="en-IN" dirty="0"/>
              <a:t>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51CE641-D66E-4BAA-AF4C-F0498C18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6F15AA-F93B-460F-B577-A3045160D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8765" r="12201" b="11011"/>
          <a:stretch/>
        </p:blipFill>
        <p:spPr>
          <a:xfrm>
            <a:off x="1043608" y="764704"/>
            <a:ext cx="6840760" cy="363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6160F3-E4B0-43F2-9FBE-1B435E28B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8" t="16751" r="26375" b="25499"/>
          <a:stretch/>
        </p:blipFill>
        <p:spPr>
          <a:xfrm>
            <a:off x="2987824" y="4480175"/>
            <a:ext cx="352839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8E040DA0-8A56-42F7-9564-063BB568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427AD-85C2-40D1-9653-2BB0F98877BF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61154" name="Rectangle 2">
            <a:extLst>
              <a:ext uri="{FF2B5EF4-FFF2-40B4-BE49-F238E27FC236}">
                <a16:creationId xmlns:a16="http://schemas.microsoft.com/office/drawing/2014/main" xmlns="" id="{4309D6C7-A4BA-4086-A1EF-C21419BCE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kumimoji="0" lang="en-US" altLang="en-US" sz="4800" b="1">
                <a:solidFill>
                  <a:schemeClr val="tx2"/>
                </a:solidFill>
                <a:latin typeface="Arial Narrow" panose="020B0606020202030204" pitchFamily="34" charset="0"/>
              </a:rPr>
              <a:t>InputStream hierarchy</a:t>
            </a:r>
          </a:p>
        </p:txBody>
      </p:sp>
      <p:sp>
        <p:nvSpPr>
          <p:cNvPr id="561155" name="Text Box 3">
            <a:extLst>
              <a:ext uri="{FF2B5EF4-FFF2-40B4-BE49-F238E27FC236}">
                <a16:creationId xmlns:a16="http://schemas.microsoft.com/office/drawing/2014/main" xmlns="" id="{CD844C24-576F-4995-83DB-B0487C0D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1560513"/>
            <a:ext cx="7969250" cy="256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en-US" sz="1800"/>
              <a:t>                                                 InputStream</a:t>
            </a:r>
          </a:p>
          <a:p>
            <a:endParaRPr kumimoji="0" lang="en-US" altLang="en-US" sz="1800"/>
          </a:p>
          <a:p>
            <a:endParaRPr kumimoji="0" lang="en-US" altLang="en-US" sz="1800"/>
          </a:p>
          <a:p>
            <a:r>
              <a:rPr kumimoji="0" lang="en-US" altLang="en-US" sz="1800"/>
              <a:t>ByteArray     File               Filter            Piped            Object          Sequence</a:t>
            </a:r>
          </a:p>
          <a:p>
            <a:r>
              <a:rPr kumimoji="0" lang="en-US" altLang="en-US" sz="1800"/>
              <a:t>InputStream InputStream InputStream InputStream InputStream InputStream</a:t>
            </a:r>
          </a:p>
          <a:p>
            <a:endParaRPr kumimoji="0" lang="en-US" altLang="en-US" sz="1800"/>
          </a:p>
          <a:p>
            <a:endParaRPr kumimoji="0" lang="en-US" altLang="en-US" sz="1800"/>
          </a:p>
          <a:p>
            <a:r>
              <a:rPr kumimoji="0" lang="en-US" altLang="en-US" sz="1800"/>
              <a:t>                     Data             Buffered       LineNumber  PushBack</a:t>
            </a:r>
          </a:p>
          <a:p>
            <a:r>
              <a:rPr kumimoji="0" lang="en-US" altLang="en-US" sz="1800"/>
              <a:t>                     InputStream InputStream InputStream InputStream</a:t>
            </a:r>
          </a:p>
        </p:txBody>
      </p:sp>
      <p:sp>
        <p:nvSpPr>
          <p:cNvPr id="561156" name="Line 4">
            <a:extLst>
              <a:ext uri="{FF2B5EF4-FFF2-40B4-BE49-F238E27FC236}">
                <a16:creationId xmlns:a16="http://schemas.microsoft.com/office/drawing/2014/main" xmlns="" id="{5D33A9CA-B9BD-4DB4-BF9C-4C0283E87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209800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57" name="Line 5">
            <a:extLst>
              <a:ext uri="{FF2B5EF4-FFF2-40B4-BE49-F238E27FC236}">
                <a16:creationId xmlns:a16="http://schemas.microsoft.com/office/drawing/2014/main" xmlns="" id="{3E38F7FA-F371-4C98-AD1E-CB1EEEAA5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3528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58" name="Line 6">
            <a:extLst>
              <a:ext uri="{FF2B5EF4-FFF2-40B4-BE49-F238E27FC236}">
                <a16:creationId xmlns:a16="http://schemas.microsoft.com/office/drawing/2014/main" xmlns="" id="{F479644E-A9CC-4A93-8F17-8C80C91199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59" name="Line 7">
            <a:extLst>
              <a:ext uri="{FF2B5EF4-FFF2-40B4-BE49-F238E27FC236}">
                <a16:creationId xmlns:a16="http://schemas.microsoft.com/office/drawing/2014/main" xmlns="" id="{58E295B4-4469-4E5D-B4B6-55173410D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209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60" name="Line 8">
            <a:extLst>
              <a:ext uri="{FF2B5EF4-FFF2-40B4-BE49-F238E27FC236}">
                <a16:creationId xmlns:a16="http://schemas.microsoft.com/office/drawing/2014/main" xmlns="" id="{7A2AC8A1-461E-4998-AF9A-E2B8408533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209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61" name="Line 9">
            <a:extLst>
              <a:ext uri="{FF2B5EF4-FFF2-40B4-BE49-F238E27FC236}">
                <a16:creationId xmlns:a16="http://schemas.microsoft.com/office/drawing/2014/main" xmlns="" id="{BA762BFD-D536-49F7-A7A4-A8AC852447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209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62" name="Line 10">
            <a:extLst>
              <a:ext uri="{FF2B5EF4-FFF2-40B4-BE49-F238E27FC236}">
                <a16:creationId xmlns:a16="http://schemas.microsoft.com/office/drawing/2014/main" xmlns="" id="{08DD93C4-5AD5-449B-83A7-199FE6205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209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63" name="Line 11">
            <a:extLst>
              <a:ext uri="{FF2B5EF4-FFF2-40B4-BE49-F238E27FC236}">
                <a16:creationId xmlns:a16="http://schemas.microsoft.com/office/drawing/2014/main" xmlns="" id="{3F5FB185-E515-4BC3-A447-35E4EE6FE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209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64" name="Line 12">
            <a:extLst>
              <a:ext uri="{FF2B5EF4-FFF2-40B4-BE49-F238E27FC236}">
                <a16:creationId xmlns:a16="http://schemas.microsoft.com/office/drawing/2014/main" xmlns="" id="{2F5A44A5-B155-49EB-BE10-D3A0A0AAB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209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65" name="Line 13">
            <a:extLst>
              <a:ext uri="{FF2B5EF4-FFF2-40B4-BE49-F238E27FC236}">
                <a16:creationId xmlns:a16="http://schemas.microsoft.com/office/drawing/2014/main" xmlns="" id="{91BC98ED-61A7-4E7B-A814-EA8C51FC9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66" name="Line 14">
            <a:extLst>
              <a:ext uri="{FF2B5EF4-FFF2-40B4-BE49-F238E27FC236}">
                <a16:creationId xmlns:a16="http://schemas.microsoft.com/office/drawing/2014/main" xmlns="" id="{2A35B79A-C6C3-4696-BEE2-834FAB987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67" name="Line 15">
            <a:extLst>
              <a:ext uri="{FF2B5EF4-FFF2-40B4-BE49-F238E27FC236}">
                <a16:creationId xmlns:a16="http://schemas.microsoft.com/office/drawing/2014/main" xmlns="" id="{69B2D59E-3009-40B7-A27E-94F0C64E3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1168" name="Line 16">
            <a:extLst>
              <a:ext uri="{FF2B5EF4-FFF2-40B4-BE49-F238E27FC236}">
                <a16:creationId xmlns:a16="http://schemas.microsoft.com/office/drawing/2014/main" xmlns="" id="{4840A2D5-13BA-41EC-AA23-40A2CE3E9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EA42747-2FA3-4B96-9CFB-D1220152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4B90-65CA-408B-84B6-1CBF9EF445FA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59037E-2C41-466D-A3B7-8D77E5FF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08"/>
            <a:ext cx="9144000" cy="6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1F561B3-EDF0-449C-B6F9-46D57138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D1C-A44C-4FE9-9F09-521AEDB655CE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44770" name="Rectangle 2">
            <a:extLst>
              <a:ext uri="{FF2B5EF4-FFF2-40B4-BE49-F238E27FC236}">
                <a16:creationId xmlns:a16="http://schemas.microsoft.com/office/drawing/2014/main" xmlns="" id="{CAD95677-C31B-4B8D-95C1-12227BB3D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Writing Bytes</a:t>
            </a:r>
            <a:endParaRPr lang="en-AU" altLang="en-US"/>
          </a:p>
        </p:txBody>
      </p:sp>
      <p:sp>
        <p:nvSpPr>
          <p:cNvPr id="544771" name="Rectangle 3">
            <a:extLst>
              <a:ext uri="{FF2B5EF4-FFF2-40B4-BE49-F238E27FC236}">
                <a16:creationId xmlns:a16="http://schemas.microsoft.com/office/drawing/2014/main" xmlns="" id="{33B6091A-3329-4D96-AFE5-279E04068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en-US" sz="3600"/>
              <a:t>void write(int b) - writes a single byte to an output location.</a:t>
            </a:r>
          </a:p>
          <a:p>
            <a:r>
              <a:rPr lang="en-NZ" altLang="en-US" sz="3600"/>
              <a:t>Java IO programs involve using concrete versions of these because most data contain numbers, strings and objects rather than individual bytes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xmlns="" id="{549677FD-4E86-42BE-A9CE-01288C39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DE17-23B1-4F7F-80AA-E54C358B9AD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62178" name="Rectangle 2">
            <a:extLst>
              <a:ext uri="{FF2B5EF4-FFF2-40B4-BE49-F238E27FC236}">
                <a16:creationId xmlns:a16="http://schemas.microsoft.com/office/drawing/2014/main" xmlns="" id="{EBD7534A-968A-4FAC-9E2A-4F4DB0E45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kumimoji="0" lang="en-US" altLang="en-US" sz="4800" b="1">
                <a:solidFill>
                  <a:schemeClr val="tx2"/>
                </a:solidFill>
                <a:latin typeface="Arial Narrow" panose="020B0606020202030204" pitchFamily="34" charset="0"/>
              </a:rPr>
              <a:t>OutputStream hierachy</a:t>
            </a:r>
          </a:p>
        </p:txBody>
      </p:sp>
      <p:sp>
        <p:nvSpPr>
          <p:cNvPr id="562179" name="Text Box 3">
            <a:extLst>
              <a:ext uri="{FF2B5EF4-FFF2-40B4-BE49-F238E27FC236}">
                <a16:creationId xmlns:a16="http://schemas.microsoft.com/office/drawing/2014/main" xmlns="" id="{034D44E7-34BF-4221-BBB6-D672590A5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712913"/>
            <a:ext cx="8121650" cy="256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en-US" sz="1800"/>
              <a:t>                                           OutputStream</a:t>
            </a:r>
          </a:p>
          <a:p>
            <a:endParaRPr kumimoji="0" lang="en-US" altLang="en-US" sz="1800"/>
          </a:p>
          <a:p>
            <a:endParaRPr kumimoji="0" lang="en-US" altLang="en-US" sz="1800"/>
          </a:p>
          <a:p>
            <a:r>
              <a:rPr kumimoji="0" lang="en-US" altLang="en-US" sz="1800"/>
              <a:t>ByteArray          File                    Filter                 Piped                 Object</a:t>
            </a:r>
          </a:p>
          <a:p>
            <a:r>
              <a:rPr kumimoji="0" lang="en-US" altLang="en-US" sz="1800"/>
              <a:t>OutputStream   OutputStream   OutputStream   OutputStream    OutputStream</a:t>
            </a:r>
          </a:p>
          <a:p>
            <a:endParaRPr kumimoji="0" lang="en-US" altLang="en-US" sz="1800"/>
          </a:p>
          <a:p>
            <a:endParaRPr kumimoji="0" lang="en-US" altLang="en-US" sz="1800"/>
          </a:p>
          <a:p>
            <a:r>
              <a:rPr kumimoji="0" lang="en-US" altLang="en-US" sz="1800"/>
              <a:t>                          Data                  Buffered            PrintStream</a:t>
            </a:r>
          </a:p>
          <a:p>
            <a:r>
              <a:rPr kumimoji="0" lang="en-US" altLang="en-US" sz="1800"/>
              <a:t>                          OutputStream   OutputStream</a:t>
            </a:r>
          </a:p>
        </p:txBody>
      </p:sp>
      <p:sp>
        <p:nvSpPr>
          <p:cNvPr id="562180" name="Line 4">
            <a:extLst>
              <a:ext uri="{FF2B5EF4-FFF2-40B4-BE49-F238E27FC236}">
                <a16:creationId xmlns:a16="http://schemas.microsoft.com/office/drawing/2014/main" xmlns="" id="{BECB6CCF-CDB5-46BD-9CE4-E05C448D7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150" y="2286000"/>
            <a:ext cx="6400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2181" name="Line 5">
            <a:extLst>
              <a:ext uri="{FF2B5EF4-FFF2-40B4-BE49-F238E27FC236}">
                <a16:creationId xmlns:a16="http://schemas.microsoft.com/office/drawing/2014/main" xmlns="" id="{7FE6DCC0-40A2-4FCB-B7DD-308D6FE8C1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950" y="34290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2182" name="Line 6">
            <a:extLst>
              <a:ext uri="{FF2B5EF4-FFF2-40B4-BE49-F238E27FC236}">
                <a16:creationId xmlns:a16="http://schemas.microsoft.com/office/drawing/2014/main" xmlns="" id="{789D9C3C-B910-4558-A176-9B008B4C9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150" y="2133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2183" name="Line 7">
            <a:extLst>
              <a:ext uri="{FF2B5EF4-FFF2-40B4-BE49-F238E27FC236}">
                <a16:creationId xmlns:a16="http://schemas.microsoft.com/office/drawing/2014/main" xmlns="" id="{E4D4806B-31C1-459C-9E5B-300852A6E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150" y="3276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2184" name="Line 8">
            <a:extLst>
              <a:ext uri="{FF2B5EF4-FFF2-40B4-BE49-F238E27FC236}">
                <a16:creationId xmlns:a16="http://schemas.microsoft.com/office/drawing/2014/main" xmlns="" id="{615356B3-295D-4AB7-8141-B71F13689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950" y="3429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2185" name="Line 9">
            <a:extLst>
              <a:ext uri="{FF2B5EF4-FFF2-40B4-BE49-F238E27FC236}">
                <a16:creationId xmlns:a16="http://schemas.microsoft.com/office/drawing/2014/main" xmlns="" id="{7B85773F-F5AB-42C9-AB53-1F0CA2E24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8350" y="3429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2186" name="Line 10">
            <a:extLst>
              <a:ext uri="{FF2B5EF4-FFF2-40B4-BE49-F238E27FC236}">
                <a16:creationId xmlns:a16="http://schemas.microsoft.com/office/drawing/2014/main" xmlns="" id="{48CDFC83-8233-4B8A-B390-C8EA6D5DB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150" y="2286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2187" name="Line 11">
            <a:extLst>
              <a:ext uri="{FF2B5EF4-FFF2-40B4-BE49-F238E27FC236}">
                <a16:creationId xmlns:a16="http://schemas.microsoft.com/office/drawing/2014/main" xmlns="" id="{9F441872-6146-4712-8333-5DDEDCB11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0750" y="2286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2188" name="Line 12">
            <a:extLst>
              <a:ext uri="{FF2B5EF4-FFF2-40B4-BE49-F238E27FC236}">
                <a16:creationId xmlns:a16="http://schemas.microsoft.com/office/drawing/2014/main" xmlns="" id="{C2705866-7A76-4099-B1EE-1EDE0F2EE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3550" y="228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62189" name="Line 13">
            <a:extLst>
              <a:ext uri="{FF2B5EF4-FFF2-40B4-BE49-F238E27FC236}">
                <a16:creationId xmlns:a16="http://schemas.microsoft.com/office/drawing/2014/main" xmlns="" id="{E43562BA-6562-417E-92F5-8A1D3C5378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9950" y="2286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73446D0-04C6-40AB-BB8A-B126E87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4B90-65CA-408B-84B6-1CBF9EF445FA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5866E38-FA46-46FC-8225-24808E6F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602"/>
            <a:ext cx="9144000" cy="5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3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2B441C86-03D0-431F-9696-A5A8FF5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0DD36-49E5-4990-BE57-18D471312D0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45794" name="Rectangle 2">
            <a:extLst>
              <a:ext uri="{FF2B5EF4-FFF2-40B4-BE49-F238E27FC236}">
                <a16:creationId xmlns:a16="http://schemas.microsoft.com/office/drawing/2014/main" xmlns="" id="{DC50D773-393B-4FE0-99AA-61EC7FA43B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File Processing</a:t>
            </a:r>
            <a:endParaRPr lang="en-AU" altLang="en-US"/>
          </a:p>
        </p:txBody>
      </p:sp>
      <p:sp>
        <p:nvSpPr>
          <p:cNvPr id="545795" name="Rectangle 3">
            <a:extLst>
              <a:ext uri="{FF2B5EF4-FFF2-40B4-BE49-F238E27FC236}">
                <a16:creationId xmlns:a16="http://schemas.microsoft.com/office/drawing/2014/main" xmlns="" id="{3DD2783E-303B-4388-85E8-CFCC0AC6FF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en-US"/>
              <a:t>Typical pattern for file processing is:</a:t>
            </a:r>
          </a:p>
          <a:p>
            <a:r>
              <a:rPr lang="en-NZ" altLang="en-US"/>
              <a:t>OPEN A FILE</a:t>
            </a:r>
          </a:p>
          <a:p>
            <a:r>
              <a:rPr lang="en-NZ" altLang="en-US"/>
              <a:t>CHECK FILE OPENED</a:t>
            </a:r>
          </a:p>
          <a:p>
            <a:r>
              <a:rPr lang="en-NZ" altLang="en-US"/>
              <a:t>READ/WRITE FROM/TO FILE</a:t>
            </a:r>
          </a:p>
          <a:p>
            <a:r>
              <a:rPr lang="en-NZ" altLang="en-US"/>
              <a:t>CLOSE FILE</a:t>
            </a:r>
          </a:p>
          <a:p>
            <a:r>
              <a:rPr lang="en-NZ" altLang="en-US"/>
              <a:t>Input and Output streams have close method (output may also use flush)</a:t>
            </a:r>
            <a:endParaRPr lang="en-A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591EC1-FCDE-4120-8EBF-175A266E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https://www.jbktutorials.com/corejava/input-and-output-streams-in-java.php#gsc.tab=0</a:t>
            </a: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F9AE75-FA4A-4703-AC3F-ED360A854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564" y="2060848"/>
            <a:ext cx="7848872" cy="41875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67C4680-1EF8-436F-BEC3-63D81AAF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9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BA9F09-966C-4C36-B6CC-07E2F030D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0648"/>
            <a:ext cx="8534400" cy="371128"/>
          </a:xfrm>
        </p:spPr>
        <p:txBody>
          <a:bodyPr/>
          <a:lstStyle/>
          <a:p>
            <a:r>
              <a:rPr lang="en-IN" sz="3600" dirty="0"/>
              <a:t>Java 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F58DB3-FCB9-47EB-9BEE-382DB238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31776"/>
            <a:ext cx="8534400" cy="5965576"/>
          </a:xfrm>
        </p:spPr>
        <p:txBody>
          <a:bodyPr/>
          <a:lstStyle/>
          <a:p>
            <a:r>
              <a:rPr lang="en-US" dirty="0"/>
              <a:t>Java.io package provides classes for system input and output through files, network streams, memory buffers, etc.</a:t>
            </a:r>
          </a:p>
          <a:p>
            <a:r>
              <a:rPr lang="en-US" dirty="0"/>
              <a:t>Some input-output stream will be initialized automatically by the JVM and these streams are available in System class as in, out, and err variable.</a:t>
            </a:r>
          </a:p>
          <a:p>
            <a:r>
              <a:rPr lang="en-US" b="1" dirty="0"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n-US" dirty="0"/>
              <a:t> reference refers to the default input device, i.e. keyboard.</a:t>
            </a:r>
          </a:p>
          <a:p>
            <a:r>
              <a:rPr lang="en-US" b="1" dirty="0"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</a:t>
            </a:r>
            <a:r>
              <a:rPr lang="en-US" dirty="0"/>
              <a:t> and </a:t>
            </a:r>
            <a:r>
              <a:rPr lang="en-US" b="1" dirty="0"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</a:t>
            </a:r>
            <a:r>
              <a:rPr lang="en-US" dirty="0"/>
              <a:t> refers to the default output device, i.e. console.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130E45-AB2C-420E-ADC0-40275C1C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26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6D9489-90FD-4752-9AA1-6A5F5725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60648"/>
            <a:ext cx="8534400" cy="5835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class </a:t>
            </a:r>
            <a:r>
              <a:rPr lang="en-IN" dirty="0" err="1"/>
              <a:t>CharRead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  public static void main( String </a:t>
            </a:r>
            <a:r>
              <a:rPr lang="en-IN" dirty="0" err="1"/>
              <a:t>args</a:t>
            </a:r>
            <a:r>
              <a:rPr lang="en-IN" dirty="0"/>
              <a:t>[])</a:t>
            </a:r>
          </a:p>
          <a:p>
            <a:pPr marL="0" indent="0">
              <a:buNone/>
            </a:pPr>
            <a:r>
              <a:rPr lang="en-IN" dirty="0"/>
              <a:t>  {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BufferedReader</a:t>
            </a:r>
            <a:r>
              <a:rPr lang="en-IN" dirty="0"/>
              <a:t> </a:t>
            </a:r>
            <a:r>
              <a:rPr lang="en-IN" dirty="0" err="1"/>
              <a:t>br</a:t>
            </a:r>
            <a:r>
              <a:rPr lang="en-IN" dirty="0"/>
              <a:t> = new </a:t>
            </a:r>
            <a:r>
              <a:rPr lang="en-IN" dirty="0" err="1"/>
              <a:t>Bufferedreader</a:t>
            </a:r>
            <a:r>
              <a:rPr lang="en-IN" dirty="0"/>
              <a:t>(new </a:t>
            </a:r>
            <a:r>
              <a:rPr lang="en-IN" dirty="0" err="1"/>
              <a:t>InputstreamReader</a:t>
            </a:r>
            <a:r>
              <a:rPr lang="en-IN" dirty="0"/>
              <a:t>(System.in));</a:t>
            </a:r>
          </a:p>
          <a:p>
            <a:pPr marL="0" indent="0">
              <a:buNone/>
            </a:pPr>
            <a:r>
              <a:rPr lang="en-IN" dirty="0"/>
              <a:t>    char c = (char)</a:t>
            </a:r>
            <a:r>
              <a:rPr lang="en-IN" dirty="0" err="1"/>
              <a:t>br.read</a:t>
            </a:r>
            <a:r>
              <a:rPr lang="en-IN" dirty="0"/>
              <a:t>();   //Reading character</a:t>
            </a:r>
          </a:p>
          <a:p>
            <a:pPr marL="0" indent="0">
              <a:buNone/>
            </a:pPr>
            <a:r>
              <a:rPr lang="en-IN" dirty="0"/>
              <a:t>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441A7C4-EE9A-4D9E-9B7F-ED3DF3FF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18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78BF01-C416-411E-B61B-9F144B48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Strings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E5447B-E137-4B80-8924-97E4A712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 read string we have to use </a:t>
            </a:r>
            <a:r>
              <a:rPr lang="en-US" dirty="0" err="1"/>
              <a:t>readLine</a:t>
            </a:r>
            <a:r>
              <a:rPr lang="en-US" dirty="0"/>
              <a:t>() function with </a:t>
            </a:r>
            <a:r>
              <a:rPr lang="en-US" dirty="0" err="1"/>
              <a:t>BufferedReader</a:t>
            </a:r>
            <a:r>
              <a:rPr lang="en-US" dirty="0"/>
              <a:t> class's object.</a:t>
            </a:r>
          </a:p>
          <a:p>
            <a:endParaRPr lang="en-US" dirty="0"/>
          </a:p>
          <a:p>
            <a:r>
              <a:rPr lang="en-US" dirty="0"/>
              <a:t>String </a:t>
            </a:r>
            <a:r>
              <a:rPr lang="en-US" dirty="0" err="1"/>
              <a:t>readLine</a:t>
            </a:r>
            <a:r>
              <a:rPr lang="en-US" dirty="0"/>
              <a:t>() throws </a:t>
            </a:r>
            <a:r>
              <a:rPr lang="en-US" dirty="0" err="1"/>
              <a:t>IOException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8EA065-15C2-4D81-B640-AE9538A3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99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F5A8D4-3969-4AD2-B28C-00F6275E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0"/>
            <a:ext cx="8534400" cy="630957"/>
          </a:xfrm>
        </p:spPr>
        <p:txBody>
          <a:bodyPr/>
          <a:lstStyle/>
          <a:p>
            <a:r>
              <a:rPr lang="en-IN" b="1" dirty="0"/>
              <a:t>Stream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4DD5BA9-80E2-4DD5-A814-4C2F2400F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12" y="1052736"/>
            <a:ext cx="5515024" cy="2736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8E0047-2442-405F-B3D5-E98B00F0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DF76791-731A-45B0-A1B9-6F71859B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4293096"/>
            <a:ext cx="81343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D97BFE-3CF7-469A-917A-DF777FE65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40768"/>
            <a:ext cx="8534400" cy="4755232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import java.io.*;</a:t>
            </a:r>
          </a:p>
          <a:p>
            <a:pPr marL="0" indent="0">
              <a:buNone/>
            </a:pPr>
            <a:r>
              <a:rPr lang="en-IN" sz="2000" dirty="0"/>
              <a:t>class </a:t>
            </a:r>
            <a:r>
              <a:rPr lang="en-IN" sz="2000" dirty="0" err="1"/>
              <a:t>MyInput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{</a:t>
            </a:r>
          </a:p>
          <a:p>
            <a:pPr marL="0" indent="0">
              <a:buNone/>
            </a:pPr>
            <a:r>
              <a:rPr lang="en-IN" sz="2000" dirty="0"/>
              <a:t>  public static void main(String[] </a:t>
            </a:r>
            <a:r>
              <a:rPr lang="en-IN" sz="2000" dirty="0" err="1"/>
              <a:t>args</a:t>
            </a:r>
            <a:r>
              <a:rPr lang="en-IN" sz="2000" dirty="0"/>
              <a:t>)</a:t>
            </a:r>
          </a:p>
          <a:p>
            <a:pPr marL="0" indent="0">
              <a:buNone/>
            </a:pPr>
            <a:r>
              <a:rPr lang="en-IN" sz="2000" dirty="0"/>
              <a:t>  {</a:t>
            </a:r>
          </a:p>
          <a:p>
            <a:pPr marL="0" indent="0">
              <a:buNone/>
            </a:pPr>
            <a:r>
              <a:rPr lang="en-IN" sz="2000" dirty="0"/>
              <a:t>    String text;</a:t>
            </a:r>
          </a:p>
          <a:p>
            <a:pPr marL="0" indent="0">
              <a:buNone/>
            </a:pPr>
            <a:r>
              <a:rPr lang="en-IN" sz="2000" dirty="0"/>
              <a:t>    </a:t>
            </a:r>
            <a:r>
              <a:rPr lang="en-IN" sz="2000" dirty="0" err="1"/>
              <a:t>InputStreamReader</a:t>
            </a:r>
            <a:r>
              <a:rPr lang="en-IN" sz="2000" dirty="0"/>
              <a:t> </a:t>
            </a:r>
            <a:r>
              <a:rPr lang="en-IN" sz="2000" dirty="0" err="1"/>
              <a:t>isr</a:t>
            </a:r>
            <a:r>
              <a:rPr lang="en-IN" sz="2000" dirty="0"/>
              <a:t> = new </a:t>
            </a:r>
            <a:r>
              <a:rPr lang="en-IN" sz="2000" dirty="0" err="1"/>
              <a:t>InputStreamReader</a:t>
            </a:r>
            <a:r>
              <a:rPr lang="en-IN" sz="2000" dirty="0"/>
              <a:t>(System.in);</a:t>
            </a:r>
          </a:p>
          <a:p>
            <a:pPr marL="0" indent="0">
              <a:buNone/>
            </a:pPr>
            <a:r>
              <a:rPr lang="en-IN" sz="2000" dirty="0"/>
              <a:t>    </a:t>
            </a:r>
            <a:r>
              <a:rPr lang="en-IN" sz="2000" dirty="0" err="1"/>
              <a:t>BufferedReader</a:t>
            </a:r>
            <a:r>
              <a:rPr lang="en-IN" sz="2000" dirty="0"/>
              <a:t> </a:t>
            </a:r>
            <a:r>
              <a:rPr lang="en-IN" sz="2000" dirty="0" err="1"/>
              <a:t>br</a:t>
            </a:r>
            <a:r>
              <a:rPr lang="en-IN" sz="2000" dirty="0"/>
              <a:t> = new </a:t>
            </a:r>
            <a:r>
              <a:rPr lang="en-IN" sz="2000" dirty="0" err="1"/>
              <a:t>BufferedReader</a:t>
            </a:r>
            <a:r>
              <a:rPr lang="en-IN" sz="2000" dirty="0"/>
              <a:t>(</a:t>
            </a:r>
            <a:r>
              <a:rPr lang="en-IN" sz="2000" dirty="0" err="1"/>
              <a:t>isr</a:t>
            </a:r>
            <a:r>
              <a:rPr lang="en-IN" sz="2000" dirty="0"/>
              <a:t>);</a:t>
            </a:r>
          </a:p>
          <a:p>
            <a:pPr marL="0" indent="0">
              <a:buNone/>
            </a:pPr>
            <a:r>
              <a:rPr lang="en-IN" sz="2000" dirty="0"/>
              <a:t>    text = </a:t>
            </a:r>
            <a:r>
              <a:rPr lang="en-IN" sz="2000" dirty="0" err="1"/>
              <a:t>br.readLine</a:t>
            </a:r>
            <a:r>
              <a:rPr lang="en-IN" sz="2000" dirty="0"/>
              <a:t>();    //Reading String</a:t>
            </a:r>
          </a:p>
          <a:p>
            <a:pPr marL="0" indent="0">
              <a:buNone/>
            </a:pPr>
            <a:r>
              <a:rPr lang="en-IN" sz="2000" dirty="0"/>
              <a:t>    </a:t>
            </a:r>
            <a:r>
              <a:rPr lang="en-IN" sz="2000" dirty="0" err="1"/>
              <a:t>System.out.println</a:t>
            </a:r>
            <a:r>
              <a:rPr lang="en-IN" sz="2000" dirty="0"/>
              <a:t>(text);</a:t>
            </a:r>
          </a:p>
          <a:p>
            <a:pPr marL="0" indent="0">
              <a:buNone/>
            </a:pPr>
            <a:r>
              <a:rPr lang="en-IN" sz="2000" dirty="0"/>
              <a:t>  }</a:t>
            </a:r>
          </a:p>
          <a:p>
            <a:pPr marL="0" indent="0">
              <a:buNone/>
            </a:pPr>
            <a:r>
              <a:rPr lang="en-IN" sz="2000" dirty="0"/>
              <a:t>}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FD5E4E7-16C2-4422-B370-115B4287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A2302B-BAD5-4FFC-B9F2-E2C23FE67289}"/>
              </a:ext>
            </a:extLst>
          </p:cNvPr>
          <p:cNvSpPr txBox="1"/>
          <p:nvPr/>
        </p:nvSpPr>
        <p:spPr>
          <a:xfrm>
            <a:off x="381000" y="423446"/>
            <a:ext cx="633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Program to take String input from Keyboard in Java</a:t>
            </a:r>
            <a:endParaRPr lang="en-IN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3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AE35FD-B527-4159-B425-9FB88B27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7987"/>
            <a:ext cx="8534400" cy="434752"/>
          </a:xfrm>
        </p:spPr>
        <p:txBody>
          <a:bodyPr/>
          <a:lstStyle/>
          <a:p>
            <a:r>
              <a:rPr lang="en-US" sz="1800" b="1" dirty="0"/>
              <a:t>Program to read from a file using </a:t>
            </a:r>
            <a:r>
              <a:rPr lang="en-US" sz="1800" b="1" dirty="0" err="1"/>
              <a:t>BufferedReader</a:t>
            </a:r>
            <a:r>
              <a:rPr lang="en-US" sz="1800" b="1" dirty="0"/>
              <a:t> class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716612-878E-4AE1-9298-C182F48F8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04664"/>
            <a:ext cx="8534400" cy="6120680"/>
          </a:xfrm>
        </p:spPr>
        <p:txBody>
          <a:bodyPr/>
          <a:lstStyle/>
          <a:p>
            <a:r>
              <a:rPr lang="en-IN" sz="1600" dirty="0"/>
              <a:t>import java. Io *;</a:t>
            </a:r>
          </a:p>
          <a:p>
            <a:r>
              <a:rPr lang="en-IN" sz="1600" dirty="0"/>
              <a:t>class </a:t>
            </a:r>
            <a:r>
              <a:rPr lang="en-IN" sz="1600" dirty="0" err="1"/>
              <a:t>ReadTest</a:t>
            </a:r>
            <a:endParaRPr lang="en-IN" sz="1600" dirty="0"/>
          </a:p>
          <a:p>
            <a:r>
              <a:rPr lang="en-IN" sz="1600" dirty="0"/>
              <a:t>{</a:t>
            </a:r>
          </a:p>
          <a:p>
            <a:r>
              <a:rPr lang="en-IN" sz="1600" dirty="0"/>
              <a:t>  public static void main(String[] </a:t>
            </a:r>
            <a:r>
              <a:rPr lang="en-IN" sz="1600" dirty="0" err="1"/>
              <a:t>args</a:t>
            </a:r>
            <a:r>
              <a:rPr lang="en-IN" sz="1600" dirty="0"/>
              <a:t>)</a:t>
            </a:r>
          </a:p>
          <a:p>
            <a:r>
              <a:rPr lang="en-IN" sz="1600" dirty="0"/>
              <a:t>  {</a:t>
            </a:r>
          </a:p>
          <a:p>
            <a:r>
              <a:rPr lang="en-IN" sz="1600" dirty="0"/>
              <a:t>    try</a:t>
            </a:r>
          </a:p>
          <a:p>
            <a:r>
              <a:rPr lang="en-IN" sz="1600" dirty="0"/>
              <a:t>    {</a:t>
            </a:r>
          </a:p>
          <a:p>
            <a:r>
              <a:rPr lang="en-IN" sz="1600" dirty="0"/>
              <a:t>      File </a:t>
            </a:r>
            <a:r>
              <a:rPr lang="en-IN" sz="1600" dirty="0" err="1"/>
              <a:t>fl</a:t>
            </a:r>
            <a:r>
              <a:rPr lang="en-IN" sz="1600" dirty="0"/>
              <a:t> = new File("d:/myfile.txt");</a:t>
            </a:r>
          </a:p>
          <a:p>
            <a:r>
              <a:rPr lang="en-IN" sz="1600" dirty="0"/>
              <a:t>      </a:t>
            </a:r>
            <a:r>
              <a:rPr lang="en-IN" sz="1600" dirty="0" err="1"/>
              <a:t>BufferedReader</a:t>
            </a:r>
            <a:r>
              <a:rPr lang="en-IN" sz="1600" dirty="0"/>
              <a:t> </a:t>
            </a:r>
            <a:r>
              <a:rPr lang="en-IN" sz="1600" dirty="0" err="1"/>
              <a:t>br</a:t>
            </a:r>
            <a:r>
              <a:rPr lang="en-IN" sz="1600" dirty="0"/>
              <a:t> = new </a:t>
            </a:r>
            <a:r>
              <a:rPr lang="en-IN" sz="1600" dirty="0" err="1"/>
              <a:t>BufferedReader</a:t>
            </a:r>
            <a:r>
              <a:rPr lang="en-IN" sz="1600" dirty="0"/>
              <a:t>(new </a:t>
            </a:r>
            <a:r>
              <a:rPr lang="en-IN" sz="1600" dirty="0" err="1"/>
              <a:t>FileReader</a:t>
            </a:r>
            <a:r>
              <a:rPr lang="en-IN" sz="1600" dirty="0"/>
              <a:t>(</a:t>
            </a:r>
            <a:r>
              <a:rPr lang="en-IN" sz="1600" dirty="0" err="1"/>
              <a:t>fl</a:t>
            </a:r>
            <a:r>
              <a:rPr lang="en-IN" sz="1600" dirty="0"/>
              <a:t>)) ;</a:t>
            </a:r>
          </a:p>
          <a:p>
            <a:r>
              <a:rPr lang="en-IN" sz="1600" dirty="0"/>
              <a:t>      String str;</a:t>
            </a:r>
          </a:p>
          <a:p>
            <a:r>
              <a:rPr lang="en-IN" sz="1600" dirty="0"/>
              <a:t>      while ((str=</a:t>
            </a:r>
            <a:r>
              <a:rPr lang="en-IN" sz="1600" dirty="0" err="1"/>
              <a:t>br.readLine</a:t>
            </a:r>
            <a:r>
              <a:rPr lang="en-IN" sz="1600" dirty="0"/>
              <a:t>())!=null)</a:t>
            </a:r>
          </a:p>
          <a:p>
            <a:r>
              <a:rPr lang="en-IN" sz="1600" dirty="0"/>
              <a:t>      {</a:t>
            </a:r>
          </a:p>
          <a:p>
            <a:r>
              <a:rPr lang="en-IN" sz="1600" dirty="0"/>
              <a:t>        </a:t>
            </a:r>
            <a:r>
              <a:rPr lang="en-IN" sz="1600" dirty="0" err="1"/>
              <a:t>System.out.println</a:t>
            </a:r>
            <a:r>
              <a:rPr lang="en-IN" sz="1600" dirty="0"/>
              <a:t>(str);</a:t>
            </a:r>
          </a:p>
          <a:p>
            <a:r>
              <a:rPr lang="en-IN" sz="1600" dirty="0"/>
              <a:t>      }</a:t>
            </a:r>
          </a:p>
          <a:p>
            <a:r>
              <a:rPr lang="en-IN" sz="1600" dirty="0"/>
              <a:t>      </a:t>
            </a:r>
            <a:r>
              <a:rPr lang="en-IN" sz="1600" dirty="0" err="1"/>
              <a:t>br.close</a:t>
            </a:r>
            <a:r>
              <a:rPr lang="en-IN" sz="1600" dirty="0"/>
              <a:t>();</a:t>
            </a:r>
          </a:p>
          <a:p>
            <a:r>
              <a:rPr lang="en-IN" sz="1600" dirty="0"/>
              <a:t>      </a:t>
            </a:r>
            <a:r>
              <a:rPr lang="en-IN" sz="1600" dirty="0" err="1"/>
              <a:t>fl.close</a:t>
            </a:r>
            <a:r>
              <a:rPr lang="en-IN" sz="1600" dirty="0"/>
              <a:t>();</a:t>
            </a:r>
          </a:p>
          <a:p>
            <a:r>
              <a:rPr lang="en-IN" sz="1600" dirty="0"/>
              <a:t>    }</a:t>
            </a:r>
          </a:p>
          <a:p>
            <a:r>
              <a:rPr lang="en-IN" sz="1600" dirty="0"/>
              <a:t>    catch(</a:t>
            </a:r>
            <a:r>
              <a:rPr lang="en-IN" sz="1600" dirty="0" err="1"/>
              <a:t>IOException</a:t>
            </a:r>
            <a:r>
              <a:rPr lang="en-IN" sz="1600" dirty="0"/>
              <a:t>  e) { </a:t>
            </a:r>
          </a:p>
          <a:p>
            <a:r>
              <a:rPr lang="en-IN" sz="1600" dirty="0"/>
              <a:t>      </a:t>
            </a:r>
            <a:r>
              <a:rPr lang="en-IN" sz="1600" dirty="0" err="1"/>
              <a:t>e.printStackTrace</a:t>
            </a:r>
            <a:r>
              <a:rPr lang="en-IN" sz="1600" dirty="0"/>
              <a:t>(); </a:t>
            </a:r>
          </a:p>
          <a:p>
            <a:r>
              <a:rPr lang="en-IN" sz="1600" dirty="0"/>
              <a:t>    }</a:t>
            </a:r>
          </a:p>
          <a:p>
            <a:r>
              <a:rPr lang="en-IN" sz="1600" dirty="0"/>
              <a:t>  }</a:t>
            </a:r>
          </a:p>
          <a:p>
            <a:r>
              <a:rPr lang="en-IN" sz="1600" dirty="0"/>
              <a:t>}</a:t>
            </a:r>
          </a:p>
          <a:p>
            <a:endParaRPr lang="en-IN" sz="1600" dirty="0"/>
          </a:p>
          <a:p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2EB547-C591-4219-A8B3-739B177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36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EA4970-D611-47B1-A520-57C614D6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33991"/>
            <a:ext cx="8534400" cy="371128"/>
          </a:xfrm>
        </p:spPr>
        <p:txBody>
          <a:bodyPr/>
          <a:lstStyle/>
          <a:p>
            <a:r>
              <a:rPr lang="en-US" sz="1800" b="1" dirty="0"/>
              <a:t>Program to write to a File using </a:t>
            </a:r>
            <a:r>
              <a:rPr lang="en-US" sz="1800" b="1" dirty="0" err="1"/>
              <a:t>FileWriter</a:t>
            </a:r>
            <a:r>
              <a:rPr lang="en-US" sz="1800" b="1" dirty="0"/>
              <a:t> class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A07841-193E-434E-8406-BB9F5D6E1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05119"/>
            <a:ext cx="8534400" cy="6092233"/>
          </a:xfrm>
        </p:spPr>
        <p:txBody>
          <a:bodyPr/>
          <a:lstStyle/>
          <a:p>
            <a:r>
              <a:rPr lang="en-IN" sz="1800" dirty="0"/>
              <a:t>import java. Io *;</a:t>
            </a:r>
          </a:p>
          <a:p>
            <a:r>
              <a:rPr lang="en-IN" sz="1800" dirty="0"/>
              <a:t>class </a:t>
            </a:r>
            <a:r>
              <a:rPr lang="en-IN" sz="1800" dirty="0" err="1"/>
              <a:t>WriteTest</a:t>
            </a:r>
            <a:endParaRPr lang="en-IN" sz="1800" dirty="0"/>
          </a:p>
          <a:p>
            <a:r>
              <a:rPr lang="en-IN" sz="1800" dirty="0"/>
              <a:t>{</a:t>
            </a:r>
          </a:p>
          <a:p>
            <a:r>
              <a:rPr lang="en-IN" sz="1800" dirty="0"/>
              <a:t> public static void main(String[] </a:t>
            </a:r>
            <a:r>
              <a:rPr lang="en-IN" sz="1800" dirty="0" err="1"/>
              <a:t>args</a:t>
            </a:r>
            <a:r>
              <a:rPr lang="en-IN" sz="1800" dirty="0"/>
              <a:t>)</a:t>
            </a:r>
          </a:p>
          <a:p>
            <a:r>
              <a:rPr lang="en-IN" sz="1800" dirty="0"/>
              <a:t> {</a:t>
            </a:r>
          </a:p>
          <a:p>
            <a:r>
              <a:rPr lang="en-IN" sz="1800" dirty="0"/>
              <a:t>  try</a:t>
            </a:r>
          </a:p>
          <a:p>
            <a:r>
              <a:rPr lang="en-IN" sz="1800" dirty="0"/>
              <a:t>  {</a:t>
            </a:r>
          </a:p>
          <a:p>
            <a:r>
              <a:rPr lang="en-IN" sz="1800" dirty="0"/>
              <a:t>   File </a:t>
            </a:r>
            <a:r>
              <a:rPr lang="en-IN" sz="1800" dirty="0" err="1"/>
              <a:t>fl</a:t>
            </a:r>
            <a:r>
              <a:rPr lang="en-IN" sz="1800" dirty="0"/>
              <a:t> = new File("d:/myfile.txt");</a:t>
            </a:r>
          </a:p>
          <a:p>
            <a:r>
              <a:rPr lang="en-IN" sz="1800" dirty="0"/>
              <a:t>   String str="Write this string to my file";</a:t>
            </a:r>
          </a:p>
          <a:p>
            <a:r>
              <a:rPr lang="en-IN" sz="1800" dirty="0"/>
              <a:t>   </a:t>
            </a:r>
            <a:r>
              <a:rPr lang="en-IN" sz="1800" dirty="0" err="1"/>
              <a:t>FileWriter</a:t>
            </a:r>
            <a:r>
              <a:rPr lang="en-IN" sz="1800" dirty="0"/>
              <a:t> </a:t>
            </a:r>
            <a:r>
              <a:rPr lang="en-IN" sz="1800" dirty="0" err="1"/>
              <a:t>fw</a:t>
            </a:r>
            <a:r>
              <a:rPr lang="en-IN" sz="1800" dirty="0"/>
              <a:t> = new </a:t>
            </a:r>
            <a:r>
              <a:rPr lang="en-IN" sz="1800" dirty="0" err="1"/>
              <a:t>FileWriter</a:t>
            </a:r>
            <a:r>
              <a:rPr lang="en-IN" sz="1800" dirty="0"/>
              <a:t>(</a:t>
            </a:r>
            <a:r>
              <a:rPr lang="en-IN" sz="1800" dirty="0" err="1"/>
              <a:t>fl</a:t>
            </a:r>
            <a:r>
              <a:rPr lang="en-IN" sz="1800" dirty="0"/>
              <a:t>) ;</a:t>
            </a:r>
          </a:p>
          <a:p>
            <a:r>
              <a:rPr lang="en-IN" sz="1800" dirty="0"/>
              <a:t>   </a:t>
            </a:r>
            <a:r>
              <a:rPr lang="en-IN" sz="1800" dirty="0" err="1"/>
              <a:t>fw.write</a:t>
            </a:r>
            <a:r>
              <a:rPr lang="en-IN" sz="1800" dirty="0"/>
              <a:t>(str);</a:t>
            </a:r>
          </a:p>
          <a:p>
            <a:r>
              <a:rPr lang="en-IN" sz="1800" dirty="0"/>
              <a:t>   </a:t>
            </a:r>
            <a:r>
              <a:rPr lang="en-IN" sz="1800" dirty="0" err="1"/>
              <a:t>fw.close</a:t>
            </a:r>
            <a:r>
              <a:rPr lang="en-IN" sz="1800" dirty="0"/>
              <a:t>();</a:t>
            </a:r>
          </a:p>
          <a:p>
            <a:r>
              <a:rPr lang="en-IN" sz="1800" dirty="0"/>
              <a:t>   </a:t>
            </a:r>
            <a:r>
              <a:rPr lang="en-IN" sz="1800" dirty="0" err="1"/>
              <a:t>fl.close</a:t>
            </a:r>
            <a:r>
              <a:rPr lang="en-IN" sz="1800" dirty="0"/>
              <a:t>();</a:t>
            </a:r>
          </a:p>
          <a:p>
            <a:r>
              <a:rPr lang="en-IN" sz="1800" dirty="0"/>
              <a:t>  }</a:t>
            </a:r>
          </a:p>
          <a:p>
            <a:r>
              <a:rPr lang="en-IN" sz="1800" dirty="0"/>
              <a:t>  catch (</a:t>
            </a:r>
            <a:r>
              <a:rPr lang="en-IN" sz="1800" dirty="0" err="1"/>
              <a:t>IOException</a:t>
            </a:r>
            <a:r>
              <a:rPr lang="en-IN" sz="1800" dirty="0"/>
              <a:t>  e)</a:t>
            </a:r>
          </a:p>
          <a:p>
            <a:r>
              <a:rPr lang="en-IN" sz="1800" dirty="0"/>
              <a:t>  { </a:t>
            </a:r>
            <a:r>
              <a:rPr lang="en-IN" sz="1800" dirty="0" err="1"/>
              <a:t>e.printStackTrace</a:t>
            </a:r>
            <a:r>
              <a:rPr lang="en-IN" sz="1800" dirty="0"/>
              <a:t>(); }</a:t>
            </a:r>
          </a:p>
          <a:p>
            <a:r>
              <a:rPr lang="en-IN" sz="1800" dirty="0"/>
              <a:t> }</a:t>
            </a:r>
          </a:p>
          <a:p>
            <a:r>
              <a:rPr lang="en-IN" sz="1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3B0FDB-7034-4E35-8ACF-03718C13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1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87475F78-46FA-4968-AA53-2B65F7D4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D9DD-C460-4E48-B0B4-CBC263428896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547842" name="Rectangle 2">
            <a:extLst>
              <a:ext uri="{FF2B5EF4-FFF2-40B4-BE49-F238E27FC236}">
                <a16:creationId xmlns:a16="http://schemas.microsoft.com/office/drawing/2014/main" xmlns="" id="{494B7485-5C4E-4C2B-A4B0-4EDEA76A8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File IO Streams</a:t>
            </a:r>
            <a:endParaRPr lang="en-AU" altLang="en-US"/>
          </a:p>
        </p:txBody>
      </p:sp>
      <p:sp>
        <p:nvSpPr>
          <p:cNvPr id="547843" name="Rectangle 3">
            <a:extLst>
              <a:ext uri="{FF2B5EF4-FFF2-40B4-BE49-F238E27FC236}">
                <a16:creationId xmlns:a16="http://schemas.microsoft.com/office/drawing/2014/main" xmlns="" id="{73D4FE41-A447-4F93-A87D-7906E12DD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en-US" sz="2400"/>
              <a:t>FileInputStream and FileOutputStream give you IO from a disk file</a:t>
            </a:r>
          </a:p>
          <a:p>
            <a:r>
              <a:rPr lang="en-NZ" altLang="en-US" sz="2400"/>
              <a:t>FileInputStream fin = new FileInputStream(“in.txt”);</a:t>
            </a:r>
          </a:p>
          <a:p>
            <a:r>
              <a:rPr lang="en-NZ" altLang="en-US" sz="2400"/>
              <a:t>We can now read bytes from a file but not much else! To get a file stream that can process data means combining two streams into a filtered stream (here using DataInputStream):</a:t>
            </a:r>
          </a:p>
          <a:p>
            <a:r>
              <a:rPr lang="en-NZ" altLang="en-US" sz="2400"/>
              <a:t>FileInputStream fin = new FileInputStream(“in.txt”);</a:t>
            </a:r>
          </a:p>
          <a:p>
            <a:r>
              <a:rPr lang="en-NZ" altLang="en-US" sz="2400"/>
              <a:t>DataInputStream din = new DataInputStream(fin);</a:t>
            </a:r>
          </a:p>
          <a:p>
            <a:r>
              <a:rPr lang="en-NZ" altLang="en-US" sz="2400"/>
              <a:t>double s = din.readDouble();    // better interface to file!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6DA7876-A8F5-4D50-BDF0-B3DA228F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14F84-35F6-4B12-B824-ABAA923CFFAC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548866" name="Rectangle 2">
            <a:extLst>
              <a:ext uri="{FF2B5EF4-FFF2-40B4-BE49-F238E27FC236}">
                <a16:creationId xmlns:a16="http://schemas.microsoft.com/office/drawing/2014/main" xmlns="" id="{244A0CD8-FF3F-41C8-B30B-86A9C8B57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Buffering</a:t>
            </a:r>
            <a:endParaRPr lang="en-AU" altLang="en-US"/>
          </a:p>
        </p:txBody>
      </p:sp>
      <p:sp>
        <p:nvSpPr>
          <p:cNvPr id="548867" name="Rectangle 3">
            <a:extLst>
              <a:ext uri="{FF2B5EF4-FFF2-40B4-BE49-F238E27FC236}">
                <a16:creationId xmlns:a16="http://schemas.microsoft.com/office/drawing/2014/main" xmlns="" id="{428F6226-2F86-4808-AFFA-AF23A423A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en-US" sz="2400"/>
              <a:t>By default streams are not buffered, so every read or write results in a call to the OS (= very slow!).</a:t>
            </a:r>
          </a:p>
          <a:p>
            <a:r>
              <a:rPr lang="en-NZ" altLang="en-US" sz="2400"/>
              <a:t>Adding buffering means chaining streams: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DataInputStream din =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new DataInputStream(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new BufferedInputStream(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new FileInputStream(“in.txt”)));</a:t>
            </a:r>
          </a:p>
          <a:p>
            <a:r>
              <a:rPr lang="en-NZ" altLang="en-US" sz="2400"/>
              <a:t>DataInputStream is </a:t>
            </a:r>
            <a:r>
              <a:rPr lang="en-NZ" altLang="en-US" sz="2400" i="1"/>
              <a:t>last </a:t>
            </a:r>
            <a:r>
              <a:rPr lang="en-NZ" altLang="en-US" sz="2400"/>
              <a:t>in the chain here because we want to use its methods and we want them to use the buffered methods (eg read).</a:t>
            </a:r>
            <a:endParaRPr lang="en-AU" altLang="en-US" sz="24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FF56EEB5-98D4-4231-9AAF-D496DA4B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7B1A2-79F1-4C13-A216-025E3B47D3FF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564226" name="Rectangle 2">
            <a:extLst>
              <a:ext uri="{FF2B5EF4-FFF2-40B4-BE49-F238E27FC236}">
                <a16:creationId xmlns:a16="http://schemas.microsoft.com/office/drawing/2014/main" xmlns="" id="{685E121F-3666-4351-A5BC-8FF8A8CBE1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File I/O Streams Constructors</a:t>
            </a:r>
            <a:endParaRPr lang="en-AU" altLang="en-US"/>
          </a:p>
        </p:txBody>
      </p:sp>
      <p:sp>
        <p:nvSpPr>
          <p:cNvPr id="564227" name="Rectangle 3">
            <a:extLst>
              <a:ext uri="{FF2B5EF4-FFF2-40B4-BE49-F238E27FC236}">
                <a16:creationId xmlns:a16="http://schemas.microsoft.com/office/drawing/2014/main" xmlns="" id="{492F3187-EA1F-463F-A764-04C477A60B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en-US"/>
              <a:t>FileInputStream(String name)</a:t>
            </a:r>
          </a:p>
          <a:p>
            <a:r>
              <a:rPr lang="en-NZ" altLang="en-US"/>
              <a:t>FileOutputStream(String name)</a:t>
            </a:r>
          </a:p>
          <a:p>
            <a:r>
              <a:rPr lang="en-NZ" altLang="en-US"/>
              <a:t>BufferedInputStream(InputStream in)</a:t>
            </a:r>
          </a:p>
          <a:p>
            <a:r>
              <a:rPr lang="en-NZ" altLang="en-US"/>
              <a:t>BufferedOutputStream(OutputStream out)</a:t>
            </a:r>
          </a:p>
          <a:p>
            <a:pPr>
              <a:buFont typeface="Wingdings" panose="05000000000000000000" pitchFamily="2" charset="2"/>
              <a:buNone/>
            </a:pPr>
            <a:endParaRPr lang="en-A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8A6CE39-B95B-4501-9A97-0F84936D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D102-7BDB-430E-911E-7F8D8BA5CF33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550914" name="Rectangle 2">
            <a:extLst>
              <a:ext uri="{FF2B5EF4-FFF2-40B4-BE49-F238E27FC236}">
                <a16:creationId xmlns:a16="http://schemas.microsoft.com/office/drawing/2014/main" xmlns="" id="{04DE2F1F-B064-4CA6-84C5-AA59357A82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Random Access Streams</a:t>
            </a:r>
            <a:endParaRPr lang="en-AU" altLang="en-US"/>
          </a:p>
        </p:txBody>
      </p:sp>
      <p:sp>
        <p:nvSpPr>
          <p:cNvPr id="550915" name="Rectangle 3">
            <a:extLst>
              <a:ext uri="{FF2B5EF4-FFF2-40B4-BE49-F238E27FC236}">
                <a16:creationId xmlns:a16="http://schemas.microsoft.com/office/drawing/2014/main" xmlns="" id="{D590F096-B6B3-403B-B22B-B5B323530E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en-US" sz="2400" dirty="0"/>
              <a:t>Files are normally processed from start to end but this can be time consuming (recall that streams are sequences of bytes). To find (or write) data anywhere in a file we can use a </a:t>
            </a:r>
            <a:r>
              <a:rPr lang="en-NZ" altLang="en-US" sz="2400" dirty="0" err="1"/>
              <a:t>RandomAccessFile</a:t>
            </a:r>
            <a:r>
              <a:rPr lang="en-NZ" altLang="en-US" sz="2400" dirty="0"/>
              <a:t> stream class.</a:t>
            </a:r>
          </a:p>
          <a:p>
            <a:r>
              <a:rPr lang="en-NZ" altLang="en-US" sz="2400" dirty="0" err="1"/>
              <a:t>RandomAccessFile</a:t>
            </a:r>
            <a:r>
              <a:rPr lang="en-NZ" altLang="en-US" sz="2400" dirty="0"/>
              <a:t> in = new </a:t>
            </a:r>
            <a:r>
              <a:rPr lang="en-NZ" altLang="en-US" sz="2400" dirty="0" err="1"/>
              <a:t>RandomAccessFile</a:t>
            </a:r>
            <a:r>
              <a:rPr lang="en-NZ" altLang="en-US" sz="2400" dirty="0"/>
              <a:t>(“in.</a:t>
            </a:r>
            <a:r>
              <a:rPr lang="en-NZ" altLang="en-US" sz="2400" dirty="0" err="1"/>
              <a:t>dat</a:t>
            </a:r>
            <a:r>
              <a:rPr lang="en-NZ" altLang="en-US" sz="2400" dirty="0"/>
              <a:t>”,”r”);</a:t>
            </a:r>
          </a:p>
          <a:p>
            <a:r>
              <a:rPr lang="en-NZ" altLang="en-US" sz="2400" dirty="0" err="1"/>
              <a:t>RandomAccessFile</a:t>
            </a:r>
            <a:r>
              <a:rPr lang="en-NZ" altLang="en-US" sz="2400" dirty="0"/>
              <a:t> out = new </a:t>
            </a:r>
            <a:r>
              <a:rPr lang="en-NZ" altLang="en-US" sz="2400" dirty="0" err="1"/>
              <a:t>RandomAccessFile</a:t>
            </a:r>
            <a:r>
              <a:rPr lang="en-NZ" altLang="en-US" sz="2400" dirty="0"/>
              <a:t>(“out.</a:t>
            </a:r>
            <a:r>
              <a:rPr lang="en-NZ" altLang="en-US" sz="2400" dirty="0" err="1"/>
              <a:t>dat</a:t>
            </a:r>
            <a:r>
              <a:rPr lang="en-NZ" altLang="en-US" sz="2400" dirty="0"/>
              <a:t>”,”</a:t>
            </a:r>
            <a:r>
              <a:rPr lang="en-NZ" altLang="en-US" sz="2400" dirty="0" err="1"/>
              <a:t>rw</a:t>
            </a:r>
            <a:r>
              <a:rPr lang="en-NZ" altLang="en-US" sz="2400" dirty="0"/>
              <a:t>”);</a:t>
            </a:r>
          </a:p>
          <a:p>
            <a:r>
              <a:rPr lang="en-NZ" altLang="en-US" sz="2400" dirty="0"/>
              <a:t>A useful method is “seek(long </a:t>
            </a:r>
            <a:r>
              <a:rPr lang="en-NZ" altLang="en-US" sz="2400" dirty="0" err="1"/>
              <a:t>pos</a:t>
            </a:r>
            <a:r>
              <a:rPr lang="en-NZ" altLang="en-US" sz="2400" dirty="0"/>
              <a:t>)” that allows you to move the file pointer to a byte position in the file and start reading from their.</a:t>
            </a:r>
          </a:p>
          <a:p>
            <a:endParaRPr lang="en-AU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9C74DA9-707C-4B10-8991-49A7A6AF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9AC-5D3D-40F6-AE7A-7332233E628E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551938" name="Rectangle 2">
            <a:extLst>
              <a:ext uri="{FF2B5EF4-FFF2-40B4-BE49-F238E27FC236}">
                <a16:creationId xmlns:a16="http://schemas.microsoft.com/office/drawing/2014/main" xmlns="" id="{B5295C32-2492-4AB3-8E26-A00BBE054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Text Streams</a:t>
            </a:r>
            <a:endParaRPr lang="en-AU" altLang="en-US"/>
          </a:p>
        </p:txBody>
      </p:sp>
      <p:sp>
        <p:nvSpPr>
          <p:cNvPr id="551939" name="Rectangle 3">
            <a:extLst>
              <a:ext uri="{FF2B5EF4-FFF2-40B4-BE49-F238E27FC236}">
                <a16:creationId xmlns:a16="http://schemas.microsoft.com/office/drawing/2014/main" xmlns="" id="{997FFFBB-07CF-489B-AECC-A9A056041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en-US" sz="2400"/>
              <a:t>Character IO is done using subclasses of the abstract classes Reader and Writer. To write text we use the PrintWriter class:</a:t>
            </a:r>
          </a:p>
          <a:p>
            <a:r>
              <a:rPr lang="en-NZ" altLang="en-US" sz="2400"/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PrintWriter out = new PrintWriter(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new FileWriter(“out.txt”));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String name = “Fred Jones”;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double  score = 240.5;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out.print(name); out.print(‘ ‘);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400"/>
              <a:t>out.println(score);		// writes Fred Jones 240.5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C6EFE718-D81E-48C8-9A86-5569C67D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64AB8-B6E9-437C-8D06-DDCC4A23550D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552962" name="Rectangle 2">
            <a:extLst>
              <a:ext uri="{FF2B5EF4-FFF2-40B4-BE49-F238E27FC236}">
                <a16:creationId xmlns:a16="http://schemas.microsoft.com/office/drawing/2014/main" xmlns="" id="{DEC182E3-E290-4313-8F15-EDE79E597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Reading Text</a:t>
            </a:r>
            <a:endParaRPr lang="en-AU" altLang="en-US"/>
          </a:p>
        </p:txBody>
      </p:sp>
      <p:sp>
        <p:nvSpPr>
          <p:cNvPr id="552963" name="Rectangle 3">
            <a:extLst>
              <a:ext uri="{FF2B5EF4-FFF2-40B4-BE49-F238E27FC236}">
                <a16:creationId xmlns:a16="http://schemas.microsoft.com/office/drawing/2014/main" xmlns="" id="{6C914DD2-7EE3-4A0A-9C27-E92DC2F06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NZ" altLang="en-US" sz="2400"/>
              <a:t>To write data in binary format we use DataOutputStream</a:t>
            </a:r>
          </a:p>
          <a:p>
            <a:pPr>
              <a:lnSpc>
                <a:spcPct val="90000"/>
              </a:lnSpc>
            </a:pPr>
            <a:r>
              <a:rPr lang="en-NZ" altLang="en-US" sz="2400"/>
              <a:t>To write data in text format we use PrintWriter</a:t>
            </a:r>
          </a:p>
          <a:p>
            <a:pPr>
              <a:lnSpc>
                <a:spcPct val="90000"/>
              </a:lnSpc>
            </a:pPr>
            <a:r>
              <a:rPr lang="en-NZ" altLang="en-US" sz="2400"/>
              <a:t>Is there a DataInputStream that lets you read in data as text? Sadly, the answer is NO!</a:t>
            </a:r>
          </a:p>
          <a:p>
            <a:pPr>
              <a:lnSpc>
                <a:spcPct val="90000"/>
              </a:lnSpc>
            </a:pPr>
            <a:r>
              <a:rPr lang="en-NZ" altLang="en-US" sz="2400"/>
              <a:t>Text input is done using a BufferedReader: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BufferedReader in = new BufferedReader(new FileReader(“in.txt”));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String s;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while ((s = in.readLine() ) != null)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	do something with s;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}</a:t>
            </a:r>
            <a:endParaRPr lang="en-AU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3E79B62-165C-49BF-93DC-51273DF9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18CFF-7390-4BA2-95E2-02A6492A39F6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541698" name="Rectangle 2">
            <a:extLst>
              <a:ext uri="{FF2B5EF4-FFF2-40B4-BE49-F238E27FC236}">
                <a16:creationId xmlns:a16="http://schemas.microsoft.com/office/drawing/2014/main" xmlns="" id="{ABA140AF-45D1-4C10-BACF-44D18FCA9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Putting Streams to Use</a:t>
            </a:r>
            <a:endParaRPr lang="en-AU" altLang="en-US"/>
          </a:p>
        </p:txBody>
      </p:sp>
      <p:sp>
        <p:nvSpPr>
          <p:cNvPr id="541699" name="Rectangle 3">
            <a:extLst>
              <a:ext uri="{FF2B5EF4-FFF2-40B4-BE49-F238E27FC236}">
                <a16:creationId xmlns:a16="http://schemas.microsoft.com/office/drawing/2014/main" xmlns="" id="{C30A1EF2-872D-4240-864C-DE0D13745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en-US"/>
              <a:t>We will look at a standard file processing example using arrays of records (“Scores”):</a:t>
            </a:r>
          </a:p>
          <a:p>
            <a:r>
              <a:rPr lang="en-NZ" altLang="en-US"/>
              <a:t>First as a file of text records: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/>
              <a:t>	Chris Harris, 135, India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000"/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000"/>
              <a:t>	public void writeScores(PrintWriter os) throws IOException {	os.println(name + ‘,’ + highScore + “,” + country);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000"/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NZ" altLang="en-US" sz="2000"/>
              <a:t> </a:t>
            </a:r>
          </a:p>
          <a:p>
            <a:pPr>
              <a:buFont typeface="Wingdings" panose="05000000000000000000" pitchFamily="2" charset="2"/>
              <a:buNone/>
            </a:pPr>
            <a:endParaRPr lang="en-A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F5A8D4-3969-4AD2-B28C-00F6275E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0"/>
            <a:ext cx="8534400" cy="680120"/>
          </a:xfrm>
        </p:spPr>
        <p:txBody>
          <a:bodyPr/>
          <a:lstStyle/>
          <a:p>
            <a:r>
              <a:rPr lang="en-IN" b="1" dirty="0"/>
              <a:t>Stream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5C9B9-6A97-43DA-B264-591C31E2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980728"/>
            <a:ext cx="8534400" cy="572487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8080"/>
                </a:highlight>
              </a:rPr>
              <a:t>“A stream can be defined as a sequence of data”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 err="1"/>
              <a:t>InPutStream</a:t>
            </a:r>
            <a:r>
              <a:rPr lang="en-US" sz="2200" dirty="0"/>
              <a:t> − The </a:t>
            </a:r>
            <a:r>
              <a:rPr lang="en-US" sz="2200" dirty="0" err="1"/>
              <a:t>InputStream</a:t>
            </a:r>
            <a:r>
              <a:rPr lang="en-US" sz="2200" dirty="0"/>
              <a:t> is used to read data from a source.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“</a:t>
            </a:r>
            <a:r>
              <a:rPr lang="en-US" sz="16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a program opens a </a:t>
            </a:r>
            <a:r>
              <a:rPr lang="en-US" sz="1600" b="1" i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stream</a:t>
            </a:r>
            <a:r>
              <a:rPr lang="en-US" sz="16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on an information source (a file, memory, a socket) and reads the information sequentially”</a:t>
            </a:r>
            <a:endParaRPr lang="en-US" sz="2200" b="1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 err="1"/>
              <a:t>OutPutStream</a:t>
            </a:r>
            <a:r>
              <a:rPr lang="en-US" sz="2200" dirty="0"/>
              <a:t> − The </a:t>
            </a:r>
            <a:r>
              <a:rPr lang="en-US" sz="2200" dirty="0" err="1"/>
              <a:t>OutputStream</a:t>
            </a:r>
            <a:r>
              <a:rPr lang="en-US" sz="2200" dirty="0"/>
              <a:t> is used for writing data to a destination.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“a program can send information to an external destination by opening a stream to a destination and writing the information out sequentially”</a:t>
            </a:r>
            <a:endParaRPr lang="en-US" sz="2200" b="1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8E0047-2442-405F-B3D5-E98B00F0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8F020D-C348-4CF0-9E1A-A5A142FCF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778867"/>
            <a:ext cx="4715569" cy="1162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6F2C542-6A79-404B-934E-2D1B135B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87" y="5448300"/>
            <a:ext cx="4851425" cy="122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24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9C67A86-9A59-4BCB-903D-7AC26CD0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DA30-C882-40B2-8A93-26CE985D1F10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542722" name="Rectangle 2">
            <a:extLst>
              <a:ext uri="{FF2B5EF4-FFF2-40B4-BE49-F238E27FC236}">
                <a16:creationId xmlns:a16="http://schemas.microsoft.com/office/drawing/2014/main" xmlns="" id="{1FF84FE4-903D-4629-86B8-2CE68F005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Reading back the scores</a:t>
            </a:r>
            <a:endParaRPr lang="en-AU" altLang="en-US"/>
          </a:p>
        </p:txBody>
      </p:sp>
      <p:sp>
        <p:nvSpPr>
          <p:cNvPr id="542723" name="Rectangle 3">
            <a:extLst>
              <a:ext uri="{FF2B5EF4-FFF2-40B4-BE49-F238E27FC236}">
                <a16:creationId xmlns:a16="http://schemas.microsoft.com/office/drawing/2014/main" xmlns="" id="{A6730CC6-82BB-49B8-9D26-F0CCFBAD3B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NZ" altLang="en-US"/>
              <a:t>We use the BufferedReader (readLine) combination to get the output back in: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/>
              <a:t>BufferedReader in = new BufferedReader(new FileReader(“scores.dat”));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NZ" altLang="en-US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000"/>
              <a:t>public void readScores(BufferedReader is) throws IOException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000"/>
              <a:t>	String s = is.readLine( );	// need to break up line!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000"/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NZ" altLang="en-US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000"/>
              <a:t>If we had a class called Scores then we could add the writeScores and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000"/>
              <a:t>readScores methods to its definition.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AU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BF1ABB5-6C95-4C4E-BB94-A7CF3ED4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FDBB-7138-4371-9E5B-7E26AA0FAC23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543746" name="Rectangle 2">
            <a:extLst>
              <a:ext uri="{FF2B5EF4-FFF2-40B4-BE49-F238E27FC236}">
                <a16:creationId xmlns:a16="http://schemas.microsoft.com/office/drawing/2014/main" xmlns="" id="{27A0E969-FACC-496F-87FA-198AFA4CC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/>
            </a:r>
            <a:br>
              <a:rPr lang="en-NZ" altLang="en-US"/>
            </a:br>
            <a:r>
              <a:rPr lang="en-NZ" altLang="en-US"/>
              <a:t>Example Program 1 DataFileTest </a:t>
            </a:r>
            <a:endParaRPr lang="en-AU" altLang="en-US"/>
          </a:p>
        </p:txBody>
      </p:sp>
      <p:sp>
        <p:nvSpPr>
          <p:cNvPr id="543747" name="Rectangle 3">
            <a:extLst>
              <a:ext uri="{FF2B5EF4-FFF2-40B4-BE49-F238E27FC236}">
                <a16:creationId xmlns:a16="http://schemas.microsoft.com/office/drawing/2014/main" xmlns="" id="{9A2AB03E-62F1-4925-AFBF-D22191A6D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534400" cy="4343400"/>
          </a:xfrm>
        </p:spPr>
        <p:txBody>
          <a:bodyPr/>
          <a:lstStyle/>
          <a:p>
            <a:r>
              <a:rPr lang="en-NZ" altLang="en-US"/>
              <a:t>Breaking up lines is done with a Stream Tokenizer which will be dealt with later.</a:t>
            </a:r>
          </a:p>
          <a:p>
            <a:r>
              <a:rPr lang="en-NZ" altLang="en-US"/>
              <a:t>Define class Scores (object holding data to be read or written)</a:t>
            </a:r>
          </a:p>
          <a:p>
            <a:r>
              <a:rPr lang="en-NZ" altLang="en-US"/>
              <a:t>The object writes/reads itself</a:t>
            </a:r>
          </a:p>
          <a:p>
            <a:r>
              <a:rPr lang="en-NZ" altLang="en-US"/>
              <a:t>Create an array of objects and have them individually read/write themselves</a:t>
            </a:r>
          </a:p>
          <a:p>
            <a:endParaRPr lang="en-A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F0ABB9E2-FE53-4B53-889B-5DFE1ED6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5AEA-71E0-431F-AEF2-2574B0476D32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xmlns="" id="{ABB9D13C-A2AE-47FC-BA33-0FDC29F0C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Streams</a:t>
            </a:r>
          </a:p>
        </p:txBody>
      </p:sp>
      <p:sp>
        <p:nvSpPr>
          <p:cNvPr id="203779" name="Rectangle 3">
            <a:extLst>
              <a:ext uri="{FF2B5EF4-FFF2-40B4-BE49-F238E27FC236}">
                <a16:creationId xmlns:a16="http://schemas.microsoft.com/office/drawing/2014/main" xmlns="" id="{BC803CE2-41B9-4C81-B6DC-235C74275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So far we have dealt with fixed length records, what if we treat the classes as objects and write them all to disk.</a:t>
            </a:r>
          </a:p>
          <a:p>
            <a:r>
              <a:rPr lang="en-US" altLang="en-US" sz="2400"/>
              <a:t>To save object data we need to open an ObjectOutputStream object: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ObjectOutputStream out = new ObjectOutputStream(new FileOutputStream(“scores.dat”));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/>
              <a:t>Now saving objects is easier using writeObject and readObject.</a:t>
            </a:r>
          </a:p>
          <a:p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D78EBCF-241B-4A50-8AE2-AB571F38F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836712"/>
            <a:ext cx="7704856" cy="38669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5A93970-2001-4035-85F3-C0E89724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35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1CFD26D-2893-49E8-9362-12EB2A6E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47484-43D2-43E3-8A77-49B1AD6D871D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553986" name="Rectangle 2">
            <a:extLst>
              <a:ext uri="{FF2B5EF4-FFF2-40B4-BE49-F238E27FC236}">
                <a16:creationId xmlns:a16="http://schemas.microsoft.com/office/drawing/2014/main" xmlns="" id="{55F97288-B894-4695-AEF7-3EF548DCA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Example 2 - ObjectFileTest</a:t>
            </a:r>
            <a:endParaRPr lang="en-AU" altLang="en-US"/>
          </a:p>
        </p:txBody>
      </p:sp>
      <p:sp>
        <p:nvSpPr>
          <p:cNvPr id="553987" name="Rectangle 3">
            <a:extLst>
              <a:ext uri="{FF2B5EF4-FFF2-40B4-BE49-F238E27FC236}">
                <a16:creationId xmlns:a16="http://schemas.microsoft.com/office/drawing/2014/main" xmlns="" id="{4874C8DA-E18B-4828-871D-93FF5B9861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altLang="en-US"/>
              <a:t>The previous code can be simplified if we rewrite it using object streams – now the array of records can be written/read in one single operation</a:t>
            </a:r>
          </a:p>
          <a:p>
            <a:r>
              <a:rPr lang="en-NZ" altLang="en-US"/>
              <a:t>Note: we have to make the Scores class implement the Serializable interface.</a:t>
            </a:r>
          </a:p>
          <a:p>
            <a:r>
              <a:rPr lang="en-NZ" altLang="en-US"/>
              <a:t>The serialization file format is more expensive than the text format.</a:t>
            </a:r>
            <a:endParaRPr lang="en-A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6C19F48-C46C-43F9-95CF-158928EB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B797-E8D6-476C-96AA-156051255BC9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565250" name="Rectangle 2">
            <a:extLst>
              <a:ext uri="{FF2B5EF4-FFF2-40B4-BE49-F238E27FC236}">
                <a16:creationId xmlns:a16="http://schemas.microsoft.com/office/drawing/2014/main" xmlns="" id="{E1620CB7-64BE-432D-AE10-3576877FFB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/>
              <a:t>Serialization is smart</a:t>
            </a:r>
            <a:endParaRPr lang="en-AU" altLang="en-US"/>
          </a:p>
        </p:txBody>
      </p:sp>
      <p:sp>
        <p:nvSpPr>
          <p:cNvPr id="565251" name="Rectangle 3">
            <a:extLst>
              <a:ext uri="{FF2B5EF4-FFF2-40B4-BE49-F238E27FC236}">
                <a16:creationId xmlns:a16="http://schemas.microsoft.com/office/drawing/2014/main" xmlns="" id="{C9763544-47F1-4380-BDF4-5B0E95376A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NZ" altLang="en-US" sz="2400"/>
              <a:t>Consider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class Employee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	String name;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	Double salary;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NZ" altLang="en-US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Class Manager extends Employee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	private Employee secretary;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	// do super trick on manager constructor to init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NZ" altLang="en-US" sz="2400"/>
              <a:t>}</a:t>
            </a:r>
            <a:endParaRPr lang="en-AU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xmlns="" id="{8F1F0663-7CB0-409F-AEE3-1A6208977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IOException Class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xmlns="" id="{544F68B6-2F9C-41DA-BA00-5FB5B3ED8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70000"/>
              </a:spcBef>
            </a:pPr>
            <a:r>
              <a:rPr lang="en-US" altLang="en-US"/>
              <a:t>Operations performed by the I/O classes may throw an </a:t>
            </a:r>
            <a:r>
              <a:rPr lang="en-US" altLang="en-US">
                <a:solidFill>
                  <a:schemeClr val="tx1"/>
                </a:solidFill>
                <a:latin typeface="Courier New" panose="02070309020205020404" pitchFamily="49" charset="0"/>
              </a:rPr>
              <a:t>IOException</a:t>
            </a:r>
          </a:p>
          <a:p>
            <a:pPr lvl="1">
              <a:spcBef>
                <a:spcPct val="70000"/>
              </a:spcBef>
            </a:pPr>
            <a:r>
              <a:rPr lang="en-US" altLang="en-US"/>
              <a:t>A file intended for reading or writing might not exist</a:t>
            </a:r>
          </a:p>
          <a:p>
            <a:pPr lvl="1">
              <a:spcBef>
                <a:spcPct val="70000"/>
              </a:spcBef>
            </a:pPr>
            <a:r>
              <a:rPr lang="en-US" altLang="en-US"/>
              <a:t>Even if the file exists, a program may not be able to find it</a:t>
            </a:r>
          </a:p>
          <a:p>
            <a:pPr lvl="1">
              <a:spcBef>
                <a:spcPct val="70000"/>
              </a:spcBef>
            </a:pPr>
            <a:r>
              <a:rPr lang="en-US" altLang="en-US"/>
              <a:t>The file might not contain the kind of data we expect</a:t>
            </a:r>
            <a:endParaRPr lang="en-US" altLang="en-US">
              <a:latin typeface="Courier New" panose="02070309020205020404" pitchFamily="49" charset="0"/>
            </a:endParaRPr>
          </a:p>
          <a:p>
            <a:pPr>
              <a:spcBef>
                <a:spcPct val="70000"/>
              </a:spcBef>
            </a:pPr>
            <a:r>
              <a:rPr lang="en-US" altLang="en-US"/>
              <a:t>An </a:t>
            </a:r>
            <a:r>
              <a:rPr lang="en-US" altLang="en-US">
                <a:solidFill>
                  <a:schemeClr val="tx1"/>
                </a:solidFill>
              </a:rPr>
              <a:t>IOException</a:t>
            </a:r>
            <a:r>
              <a:rPr lang="en-US" altLang="en-US"/>
              <a:t> is a checked exception</a:t>
            </a:r>
          </a:p>
        </p:txBody>
      </p:sp>
    </p:spTree>
    <p:extLst>
      <p:ext uri="{BB962C8B-B14F-4D97-AF65-F5344CB8AC3E}">
        <p14:creationId xmlns:p14="http://schemas.microsoft.com/office/powerpoint/2010/main" val="230551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CCC567-D421-489E-AB26-A99AEA37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D70C72-B503-49E6-A74D-EB743465A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4A3E37F-7E35-4676-9DB6-F6154C03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FE5B425-EDC5-4EC9-8E51-E1F567C3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552450"/>
            <a:ext cx="86677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75A6C-4584-4EBF-9D22-D67990FB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5C0839-C5AB-4381-B8D0-34E9AD2D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7343D9F-37DF-4946-A83C-D16C536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899C8F-C83A-45D5-8985-94713E4D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42937"/>
            <a:ext cx="86868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44FA18-C3BB-44BD-BA8A-5E850D24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6A6323B-6BBD-4C89-BCD4-2129F04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61DE2E-41B8-493F-AD5C-D88786833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8" t="4713" r="15738" b="11288"/>
          <a:stretch/>
        </p:blipFill>
        <p:spPr>
          <a:xfrm>
            <a:off x="443693" y="1011957"/>
            <a:ext cx="8409014" cy="46934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DCFAC09-3EC7-484E-BFAB-63C21784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0"/>
            <a:ext cx="8534400" cy="630957"/>
          </a:xfrm>
        </p:spPr>
        <p:txBody>
          <a:bodyPr/>
          <a:lstStyle/>
          <a:p>
            <a:r>
              <a:rPr lang="en-IN" b="1" dirty="0"/>
              <a:t>Stream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14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127ED2ED-DDBC-407F-A140-EF3B9260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3" r="15456" b="9435"/>
          <a:stretch/>
        </p:blipFill>
        <p:spPr>
          <a:xfrm>
            <a:off x="508048" y="1052736"/>
            <a:ext cx="8127903" cy="45365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6A6323B-6BBD-4C89-BCD4-2129F04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0CE0-6A61-4FC2-9E4C-101143AA4952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DCFAC09-3EC7-484E-BFAB-63C21784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0"/>
            <a:ext cx="8534400" cy="630957"/>
          </a:xfrm>
        </p:spPr>
        <p:txBody>
          <a:bodyPr/>
          <a:lstStyle/>
          <a:p>
            <a:r>
              <a:rPr lang="en-IN" b="1" dirty="0"/>
              <a:t>Stream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11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">
  <a:themeElements>
    <a:clrScheme name="">
      <a:dk1>
        <a:srgbClr val="33CCCC"/>
      </a:dk1>
      <a:lt1>
        <a:srgbClr val="FFFFFF"/>
      </a:lt1>
      <a:dk2>
        <a:srgbClr val="FFFF66"/>
      </a:dk2>
      <a:lt2>
        <a:srgbClr val="010000"/>
      </a:lt2>
      <a:accent1>
        <a:srgbClr val="FFFF66"/>
      </a:accent1>
      <a:accent2>
        <a:srgbClr val="FFFFCC"/>
      </a:accent2>
      <a:accent3>
        <a:srgbClr val="FFFFFF"/>
      </a:accent3>
      <a:accent4>
        <a:srgbClr val="2AAEAE"/>
      </a:accent4>
      <a:accent5>
        <a:srgbClr val="FFFFB8"/>
      </a:accent5>
      <a:accent6>
        <a:srgbClr val="E7E7B9"/>
      </a:accent6>
      <a:hlink>
        <a:srgbClr val="FF9966"/>
      </a:hlink>
      <a:folHlink>
        <a:srgbClr val="FFCC66"/>
      </a:folHlink>
    </a:clrScheme>
    <a:fontScheme name="Generic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Office\Templates\1033\Generic.pot</Template>
  <TotalTime>11017</TotalTime>
  <Words>1856</Words>
  <Application>Microsoft Office PowerPoint</Application>
  <PresentationFormat>Overhead</PresentationFormat>
  <Paragraphs>363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 Unicode MS</vt:lpstr>
      <vt:lpstr>Arial</vt:lpstr>
      <vt:lpstr>Arial Narrow</vt:lpstr>
      <vt:lpstr>Courier New</vt:lpstr>
      <vt:lpstr>Times New Roman</vt:lpstr>
      <vt:lpstr>Wingdings</vt:lpstr>
      <vt:lpstr>Generic</vt:lpstr>
      <vt:lpstr>IO STREAM IN JAVA</vt:lpstr>
      <vt:lpstr>What is File I/O?</vt:lpstr>
      <vt:lpstr>Stream</vt:lpstr>
      <vt:lpstr>Stream</vt:lpstr>
      <vt:lpstr>Stream</vt:lpstr>
      <vt:lpstr>PowerPoint Presentation</vt:lpstr>
      <vt:lpstr>PowerPoint Presentation</vt:lpstr>
      <vt:lpstr>Stream</vt:lpstr>
      <vt:lpstr>Stream</vt:lpstr>
      <vt:lpstr>Stream</vt:lpstr>
      <vt:lpstr>Java IO Stream</vt:lpstr>
      <vt:lpstr>Java IO Stream</vt:lpstr>
      <vt:lpstr>Streams</vt:lpstr>
      <vt:lpstr>Streams</vt:lpstr>
      <vt:lpstr>PowerPoint Presentation</vt:lpstr>
      <vt:lpstr>Character vs. Byte Streams</vt:lpstr>
      <vt:lpstr>Character vs. Byte Streams</vt:lpstr>
      <vt:lpstr>Streams based on data</vt:lpstr>
      <vt:lpstr>PowerPoint Presentation</vt:lpstr>
      <vt:lpstr>Java IO Stream</vt:lpstr>
      <vt:lpstr>Data vs. Processing Streams</vt:lpstr>
      <vt:lpstr>Data vs. Processing Streams</vt:lpstr>
      <vt:lpstr>Data vs. Processing Streams</vt:lpstr>
      <vt:lpstr>Data vs. Processing Streams</vt:lpstr>
      <vt:lpstr>Three types of streams</vt:lpstr>
      <vt:lpstr>Java IO Stream</vt:lpstr>
      <vt:lpstr>Standard I/O</vt:lpstr>
      <vt:lpstr>PowerPoint Presentation</vt:lpstr>
      <vt:lpstr>PowerPoint Presentation</vt:lpstr>
      <vt:lpstr>PowerPoint Presentation</vt:lpstr>
      <vt:lpstr>PowerPoint Presentation</vt:lpstr>
      <vt:lpstr>Writing Bytes</vt:lpstr>
      <vt:lpstr>PowerPoint Presentation</vt:lpstr>
      <vt:lpstr>PowerPoint Presentation</vt:lpstr>
      <vt:lpstr>File Processing</vt:lpstr>
      <vt:lpstr>https://www.jbktutorials.com/corejava/input-and-output-streams-in-java.php#gsc.tab=0</vt:lpstr>
      <vt:lpstr>Java IO</vt:lpstr>
      <vt:lpstr>PowerPoint Presentation</vt:lpstr>
      <vt:lpstr>Reading Strings in Java</vt:lpstr>
      <vt:lpstr>PowerPoint Presentation</vt:lpstr>
      <vt:lpstr>Program to read from a file using BufferedReader class</vt:lpstr>
      <vt:lpstr>Program to write to a File using FileWriter class</vt:lpstr>
      <vt:lpstr>File IO Streams</vt:lpstr>
      <vt:lpstr>Buffering</vt:lpstr>
      <vt:lpstr>File I/O Streams Constructors</vt:lpstr>
      <vt:lpstr>Random Access Streams</vt:lpstr>
      <vt:lpstr>Text Streams</vt:lpstr>
      <vt:lpstr>Reading Text</vt:lpstr>
      <vt:lpstr>Putting Streams to Use</vt:lpstr>
      <vt:lpstr>Reading back the scores</vt:lpstr>
      <vt:lpstr> Example Program 1 DataFileTest </vt:lpstr>
      <vt:lpstr>Object Streams</vt:lpstr>
      <vt:lpstr>PowerPoint Presentation</vt:lpstr>
      <vt:lpstr>Example 2 - ObjectFileTest</vt:lpstr>
      <vt:lpstr>Serialization is smart</vt:lpstr>
      <vt:lpstr>The IOException Class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Data Mining using WEKA</dc:subject>
  <dc:creator>Geoff Holmes</dc:creator>
  <cp:lastModifiedBy>Administrator</cp:lastModifiedBy>
  <cp:revision>302</cp:revision>
  <cp:lastPrinted>1601-01-01T00:00:00Z</cp:lastPrinted>
  <dcterms:created xsi:type="dcterms:W3CDTF">1601-01-01T00:00:00Z</dcterms:created>
  <dcterms:modified xsi:type="dcterms:W3CDTF">2024-04-23T06:45:07Z</dcterms:modified>
</cp:coreProperties>
</file>